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78" r:id="rId3"/>
    <p:sldId id="279" r:id="rId4"/>
    <p:sldId id="261" r:id="rId5"/>
    <p:sldId id="274" r:id="rId6"/>
    <p:sldId id="260" r:id="rId7"/>
    <p:sldId id="258" r:id="rId8"/>
    <p:sldId id="262" r:id="rId9"/>
    <p:sldId id="263" r:id="rId10"/>
    <p:sldId id="264" r:id="rId11"/>
    <p:sldId id="265" r:id="rId12"/>
    <p:sldId id="273" r:id="rId13"/>
    <p:sldId id="268" r:id="rId14"/>
    <p:sldId id="275" r:id="rId15"/>
    <p:sldId id="277" r:id="rId16"/>
    <p:sldId id="276" r:id="rId17"/>
    <p:sldId id="284" r:id="rId18"/>
    <p:sldId id="285" r:id="rId19"/>
    <p:sldId id="290" r:id="rId20"/>
    <p:sldId id="287" r:id="rId21"/>
    <p:sldId id="288" r:id="rId22"/>
    <p:sldId id="289" r:id="rId23"/>
    <p:sldId id="291" r:id="rId24"/>
    <p:sldId id="293" r:id="rId25"/>
    <p:sldId id="295" r:id="rId26"/>
    <p:sldId id="294" r:id="rId27"/>
    <p:sldId id="292" r:id="rId28"/>
    <p:sldId id="296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7" r:id="rId47"/>
    <p:sldId id="318" r:id="rId48"/>
    <p:sldId id="31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5FF"/>
    <a:srgbClr val="00F900"/>
    <a:srgbClr val="A5A5A5"/>
    <a:srgbClr val="FFC000"/>
    <a:srgbClr val="FF0000"/>
    <a:srgbClr val="000000"/>
    <a:srgbClr val="FBD259"/>
    <a:srgbClr val="FCD259"/>
    <a:srgbClr val="522474"/>
    <a:srgbClr val="9A3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5"/>
    <p:restoredTop sz="94641"/>
  </p:normalViewPr>
  <p:slideViewPr>
    <p:cSldViewPr snapToGrid="0" snapToObjects="1">
      <p:cViewPr varScale="1">
        <p:scale>
          <a:sx n="126" d="100"/>
          <a:sy n="126" d="100"/>
        </p:scale>
        <p:origin x="21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F9A51-07B5-C144-A4B4-855110A30217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201F0-BE51-F44D-9A7C-9FB154D3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9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alphaModFix amt="31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3000"/>
                    </a14:imgEffect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6581-D0ED-5A48-81E9-AE4403ACF21D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ial:BookSources/9783902613530" TargetMode="External"/><Relationship Id="rId4" Type="http://schemas.openxmlformats.org/officeDocument/2006/relationships/hyperlink" Target="https://en.wikipedia.org/wiki/Cross_Industry_Standard_Process_for_Data_Mining" TargetMode="External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dn.intechopen.com/pdfs/5937/InTech-A_data_mining_amp_knowledge_discovery_process_model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4" Type="http://schemas.openxmlformats.org/officeDocument/2006/relationships/image" Target="../media/image42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873748"/>
            <a:ext cx="12191999" cy="19842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COmplex Data EXplorer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2881" y="6632294"/>
            <a:ext cx="143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 Dr</a:t>
            </a:r>
            <a:r>
              <a:rPr lang="en-US" sz="1200" dirty="0"/>
              <a:t>. Lukas Mandrake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56" y="-52062"/>
            <a:ext cx="4769885" cy="4589639"/>
          </a:xfrm>
          <a:prstGeom prst="rect">
            <a:avLst/>
          </a:prstGeom>
        </p:spPr>
      </p:pic>
      <p:sp>
        <p:nvSpPr>
          <p:cNvPr id="9" name="Text Box 4"/>
          <p:cNvSpPr txBox="1"/>
          <p:nvPr/>
        </p:nvSpPr>
        <p:spPr>
          <a:xfrm>
            <a:off x="5150151" y="1314046"/>
            <a:ext cx="1891693" cy="261313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Know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Thy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Data</a:t>
            </a:r>
            <a:endParaRPr lang="en-US" sz="4400" dirty="0">
              <a:solidFill>
                <a:srgbClr val="2B7F9A"/>
              </a:solidFill>
              <a:effectLst>
                <a:glow rad="76200">
                  <a:srgbClr val="86ECF5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3999" y="4208516"/>
            <a:ext cx="9144000" cy="2135969"/>
          </a:xfrm>
          <a:prstGeom prst="rect">
            <a:avLst/>
          </a:prstGeom>
          <a:noFill/>
          <a:scene3d>
            <a:camera prst="orthographicFront">
              <a:rot lat="19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>
                <a:rot lat="1980000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 dirty="0">
                <a:ln>
                  <a:noFill/>
                </a:ln>
                <a:solidFill>
                  <a:srgbClr val="EF9C07">
                    <a:lumMod val="60000"/>
                    <a:lumOff val="40000"/>
                  </a:srgbClr>
                </a:solidFill>
                <a:uLnTx/>
                <a:uFillTx/>
                <a:latin typeface="Aharoni" pitchFamily="2" charset="-79"/>
                <a:cs typeface="Aharoni" pitchFamily="2" charset="-79"/>
              </a:rPr>
              <a:t>CODEX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43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v3.1</a:t>
            </a:r>
          </a:p>
        </p:txBody>
      </p:sp>
      <p:sp>
        <p:nvSpPr>
          <p:cNvPr id="4" name="TextBox 3"/>
          <p:cNvSpPr txBox="1"/>
          <p:nvPr/>
        </p:nvSpPr>
        <p:spPr>
          <a:xfrm rot="2524631">
            <a:off x="7175911" y="1302461"/>
            <a:ext cx="58751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JPL Confidential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Proposal-Sensitive Material</a:t>
            </a:r>
          </a:p>
        </p:txBody>
      </p:sp>
    </p:spTree>
    <p:extLst>
      <p:ext uri="{BB962C8B-B14F-4D97-AF65-F5344CB8AC3E}">
        <p14:creationId xmlns:p14="http://schemas.microsoft.com/office/powerpoint/2010/main" val="14517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Dimensionality Reduction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1656" y="2140923"/>
            <a:ext cx="5487400" cy="2785378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500" dirty="0"/>
              <a:t>Normal graphs: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500" dirty="0"/>
              <a:t>2D projection along column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Dim Reduction: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500" dirty="0"/>
              <a:t>Reveal structure along “best” view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500" dirty="0"/>
              <a:t>Unfold lower-D manifold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Each method grants diff perspectives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Together very powerful intuition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8" y="1310114"/>
            <a:ext cx="2681441" cy="2471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525" y="922235"/>
            <a:ext cx="27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Learn Data Manifold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8988" y="3930674"/>
            <a:ext cx="31992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Preserves nearest-neighbors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Structure of “whole data” view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Different methods = diff views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Auto-explore parameters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 err="1"/>
              <a:t>tSNE</a:t>
            </a:r>
            <a:r>
              <a:rPr lang="en-US" dirty="0"/>
              <a:t>,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24" y="1305282"/>
            <a:ext cx="2929675" cy="2475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58865" y="3785231"/>
            <a:ext cx="2884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Find axes aligned with data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Make a ”best” projection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PCA: Data Variance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LDA: Most Label Separation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Many others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62324" y="904905"/>
            <a:ext cx="253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Aligned Projection</a:t>
            </a:r>
            <a:endParaRPr lang="en-US" sz="2400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00FC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Linking and Brushing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7215" y="1329452"/>
            <a:ext cx="7874784" cy="1569660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Same data in all graphs, treat as such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Highlighting data HERE also applies EVERYWHERE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Huge speed-up of intuition building and outlier exploration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ML: Automated explanation of selected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wn Arrow 4"/>
          <p:cNvSpPr/>
          <p:nvPr/>
        </p:nvSpPr>
        <p:spPr>
          <a:xfrm rot="16200000">
            <a:off x="6600202" y="5162689"/>
            <a:ext cx="538654" cy="1945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84950" y="3551545"/>
            <a:ext cx="4207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Single Button Click Generates</a:t>
            </a:r>
          </a:p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Simple Explanation of Selection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055" y="1255692"/>
            <a:ext cx="3713356" cy="3088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65" y="5337270"/>
            <a:ext cx="1996068" cy="15207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69" y="5334088"/>
            <a:ext cx="1538804" cy="1523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5396" y="5334088"/>
            <a:ext cx="1998633" cy="15239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9506" y="794027"/>
            <a:ext cx="369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Selected Data in One Graph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180" y="4908055"/>
            <a:ext cx="5220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Highlights same data in all other graphs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1899942" y="4376345"/>
            <a:ext cx="538654" cy="6367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4825" y="4385789"/>
            <a:ext cx="3297485" cy="24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Anomaly Discovery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570" y="1722073"/>
            <a:ext cx="5720861" cy="954107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Look for things that </a:t>
            </a:r>
            <a:r>
              <a:rPr lang="en-US" sz="2800"/>
              <a:t>seem different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Anomalies may be treasure or trash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01734" y="1001874"/>
            <a:ext cx="187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Endmembers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466" y="4166207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DEMUD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51910" y="700202"/>
            <a:ext cx="2407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Autocorrelation /</a:t>
            </a:r>
          </a:p>
          <a:p>
            <a:r>
              <a:rPr lang="en-US" sz="2400" b="1" dirty="0"/>
              <a:t>Peak Finding (1D)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66" y="1514523"/>
            <a:ext cx="1901709" cy="144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1911" y="1460810"/>
            <a:ext cx="2839727" cy="1594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51551" y="4133185"/>
            <a:ext cx="2555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Model Fitting (ND)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551" y="4596293"/>
            <a:ext cx="2887239" cy="15945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51911" y="3034362"/>
            <a:ext cx="310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Treat column by itself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Look for uncommon structure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90701" y="6193757"/>
            <a:ext cx="310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Treat many columns together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Beyond threshold detection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466" y="2995715"/>
            <a:ext cx="4411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“Pure” basis of data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All other data linear mixture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Can then “</a:t>
            </a:r>
            <a:r>
              <a:rPr lang="en-US" dirty="0" err="1"/>
              <a:t>unmix</a:t>
            </a:r>
            <a:r>
              <a:rPr lang="en-US" dirty="0"/>
              <a:t>” into these basis elements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66" y="4604042"/>
            <a:ext cx="1958552" cy="1281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1734" y="5885689"/>
            <a:ext cx="4595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/>
              <a:t>PCA-based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List of “Most Unusual” data elements in order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Often corresponds to scientific interest</a:t>
            </a:r>
          </a:p>
        </p:txBody>
      </p:sp>
    </p:spTree>
    <p:extLst>
      <p:ext uri="{BB962C8B-B14F-4D97-AF65-F5344CB8AC3E}">
        <p14:creationId xmlns:p14="http://schemas.microsoft.com/office/powerpoint/2010/main" val="20147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“Things Like This”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592" y="951518"/>
            <a:ext cx="6908814" cy="2062103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/>
              <a:t>Specify Interesting Subset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/>
              <a:t>Automatically scan for other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/>
              <a:t>Provides frequency statistics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/>
              <a:t>Makes list for user to examine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0" y="3600328"/>
            <a:ext cx="5123794" cy="1072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0" y="4835756"/>
            <a:ext cx="5123794" cy="1072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0924" y="3600329"/>
            <a:ext cx="422031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8893" y="4835756"/>
            <a:ext cx="328247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924" y="4835756"/>
            <a:ext cx="422031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3262" y="4835756"/>
            <a:ext cx="199293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5700" y="4835755"/>
            <a:ext cx="199293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46825" y="4835754"/>
            <a:ext cx="199293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56425" y="4835754"/>
            <a:ext cx="302838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4910" y="4835753"/>
            <a:ext cx="334659" cy="1072895"/>
          </a:xfrm>
          <a:prstGeom prst="rect">
            <a:avLst/>
          </a:prstGeom>
          <a:solidFill>
            <a:srgbClr val="FFD3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3138662"/>
            <a:ext cx="546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Search Time (1D) Series for similar events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404" y="5908648"/>
            <a:ext cx="5013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Above Use Case Maps Out Flat, Smooth regions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Opposite of Anomalies: Things Like This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Can highlight anything WITHOUT EXPLAINING why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3692" y="4818401"/>
            <a:ext cx="4545589" cy="10902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878" y="3600327"/>
            <a:ext cx="2827215" cy="115319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247696" y="3619695"/>
            <a:ext cx="603228" cy="413043"/>
          </a:xfrm>
          <a:prstGeom prst="rect">
            <a:avLst/>
          </a:prstGeom>
          <a:solidFill>
            <a:srgbClr val="0335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681540" y="4114799"/>
            <a:ext cx="738553" cy="45660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53200" y="3165066"/>
            <a:ext cx="5045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Search Images (</a:t>
            </a:r>
            <a:r>
              <a:rPr lang="en-US" sz="2400" b="1" dirty="0" err="1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HyperSpec</a:t>
            </a:r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) for Craters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9655" y="5908648"/>
            <a:ext cx="5013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Above Use Case Discovers similar craters on Mars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Can use all data columns simultaneously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Quick counts of what “looks like this”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774824" y="4379412"/>
            <a:ext cx="466194" cy="661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8270172" y="4332788"/>
            <a:ext cx="466194" cy="661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1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Global Interface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9833" y="1813705"/>
            <a:ext cx="9161547" cy="3970318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600" dirty="0"/>
              <a:t>Predictive run-times to complete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“Watch It Work” shows actual progress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Permit other data actions while busy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Export results with 1 click to file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Honor brushing &amp; linking regions colors/labels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Utilize Multiple Cores for speed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Offer users guidance and advice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14785" y="1167374"/>
            <a:ext cx="790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Most </a:t>
            </a:r>
            <a:r>
              <a:rPr lang="en-US" sz="4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Data Actions Shall Support:</a:t>
            </a:r>
          </a:p>
        </p:txBody>
      </p:sp>
    </p:spTree>
    <p:extLst>
      <p:ext uri="{BB962C8B-B14F-4D97-AF65-F5344CB8AC3E}">
        <p14:creationId xmlns:p14="http://schemas.microsoft.com/office/powerpoint/2010/main" val="125352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Power User Mode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3411" y="996021"/>
            <a:ext cx="8845178" cy="3416320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600" dirty="0"/>
              <a:t>Precise graphing control via Python &amp; others</a:t>
            </a:r>
          </a:p>
          <a:p>
            <a:pPr marL="342900" indent="-342900">
              <a:buFont typeface="Arial" charset="0"/>
              <a:buChar char="•"/>
            </a:pPr>
            <a:endParaRPr lang="en-US" sz="3600" dirty="0"/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Buttonize macros that repeat an exploration</a:t>
            </a:r>
          </a:p>
          <a:p>
            <a:pPr marL="342900" indent="-342900">
              <a:buFont typeface="Arial" charset="0"/>
              <a:buChar char="•"/>
            </a:pPr>
            <a:endParaRPr lang="en-US" sz="3600" dirty="0"/>
          </a:p>
          <a:p>
            <a:pPr marL="342900" indent="-342900">
              <a:buFont typeface="Arial" charset="0"/>
              <a:buChar char="•"/>
            </a:pPr>
            <a:r>
              <a:rPr lang="en-US" sz="3600" dirty="0"/>
              <a:t>Permit Python extensions to data actions</a:t>
            </a:r>
            <a:br>
              <a:rPr lang="en-US" sz="3600" dirty="0"/>
            </a:br>
            <a:r>
              <a:rPr lang="en-US" sz="3600" dirty="0"/>
              <a:t>without editing Data Explorer (extensions)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6708" y="4754222"/>
            <a:ext cx="2485292" cy="2103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9418"/>
            <a:ext cx="3552092" cy="2108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631" y="4757225"/>
            <a:ext cx="2813538" cy="2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Summary: ML-Powered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466" y="936965"/>
            <a:ext cx="6097823" cy="5847755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4000" dirty="0"/>
              <a:t>Speed Data Actions: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Access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Cleaning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000" dirty="0"/>
              <a:t>Build Intuition: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Structural Understanding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Sub-populations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000" dirty="0"/>
              <a:t>Enable Better Filtration: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Informed Selection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Friendly Output Formats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000" dirty="0"/>
              <a:t>Support </a:t>
            </a:r>
            <a:r>
              <a:rPr lang="en-US" sz="4000" u="sng" dirty="0"/>
              <a:t>Later</a:t>
            </a:r>
            <a:r>
              <a:rPr lang="en-US" sz="4000" dirty="0"/>
              <a:t> Analysis: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3000" dirty="0"/>
              <a:t>Not trying to be Python / </a:t>
            </a:r>
            <a:r>
              <a:rPr lang="en-US" sz="3000" dirty="0" err="1"/>
              <a:t>Matlab</a:t>
            </a:r>
            <a:endParaRPr lang="en-US" sz="30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7721" y="936965"/>
            <a:ext cx="4747846" cy="4025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7721" y="5072643"/>
            <a:ext cx="4747846" cy="17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32568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Interface Concepts</a:t>
            </a:r>
          </a:p>
        </p:txBody>
      </p:sp>
    </p:spTree>
    <p:extLst>
      <p:ext uri="{BB962C8B-B14F-4D97-AF65-F5344CB8AC3E}">
        <p14:creationId xmlns:p14="http://schemas.microsoft.com/office/powerpoint/2010/main" val="465275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Named Selection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68496" y="5943598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710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6252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396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540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Default3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282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Options</a:t>
            </a:r>
          </a:p>
        </p:txBody>
      </p:sp>
      <p:sp>
        <p:nvSpPr>
          <p:cNvPr id="4" name="Left Brace 3"/>
          <p:cNvSpPr/>
          <p:nvPr/>
        </p:nvSpPr>
        <p:spPr>
          <a:xfrm rot="16200000">
            <a:off x="5214395" y="-3547641"/>
            <a:ext cx="821803" cy="91440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0110" y="1435261"/>
            <a:ext cx="2290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Data Actions</a:t>
            </a:r>
          </a:p>
        </p:txBody>
      </p:sp>
      <p:sp>
        <p:nvSpPr>
          <p:cNvPr id="32" name="Left Brace 31"/>
          <p:cNvSpPr/>
          <p:nvPr/>
        </p:nvSpPr>
        <p:spPr>
          <a:xfrm rot="5400000" flipV="1">
            <a:off x="5214395" y="1197726"/>
            <a:ext cx="821803" cy="9144001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2279" y="4837963"/>
            <a:ext cx="3066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Available Subsets</a:t>
            </a:r>
          </a:p>
        </p:txBody>
      </p:sp>
      <p:sp>
        <p:nvSpPr>
          <p:cNvPr id="34" name="Left Brace 33"/>
          <p:cNvSpPr/>
          <p:nvPr/>
        </p:nvSpPr>
        <p:spPr>
          <a:xfrm rot="10800000" flipV="1">
            <a:off x="665463" y="1024359"/>
            <a:ext cx="821803" cy="5932026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5400000">
            <a:off x="860623" y="3422826"/>
            <a:ext cx="2137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Columns Available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Lattitude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10225019" y="15249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A3E8D"/>
                </a:solidFill>
              </a:rPr>
              <a:t>Plots</a:t>
            </a:r>
          </a:p>
        </p:txBody>
      </p:sp>
      <p:sp>
        <p:nvSpPr>
          <p:cNvPr id="55" name="Left Brace 54"/>
          <p:cNvSpPr/>
          <p:nvPr/>
        </p:nvSpPr>
        <p:spPr>
          <a:xfrm flipV="1">
            <a:off x="10879363" y="4385879"/>
            <a:ext cx="542247" cy="2472118"/>
          </a:xfrm>
          <a:prstGeom prst="leftBrace">
            <a:avLst/>
          </a:prstGeom>
          <a:ln>
            <a:solidFill>
              <a:srgbClr val="FBD259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9988864" y="5325272"/>
            <a:ext cx="1477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BD259"/>
                </a:solidFill>
              </a:rPr>
              <a:t>Reports</a:t>
            </a:r>
          </a:p>
        </p:txBody>
      </p:sp>
      <p:sp>
        <p:nvSpPr>
          <p:cNvPr id="57" name="Left Brace 56"/>
          <p:cNvSpPr/>
          <p:nvPr/>
        </p:nvSpPr>
        <p:spPr>
          <a:xfrm flipV="1">
            <a:off x="10879363" y="-17110"/>
            <a:ext cx="542247" cy="3690332"/>
          </a:xfrm>
          <a:prstGeom prst="leftBrace">
            <a:avLst/>
          </a:prstGeom>
          <a:ln>
            <a:solidFill>
              <a:srgbClr val="BA3E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34573" y="2277731"/>
            <a:ext cx="44958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The interface consists of six parts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Current dataset / columns available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Actions performed on columns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Subsets that restrict the rows to use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Plots (advanced) that display rows/col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Reports that return answers / subsets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(not shown) Right-click context menu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Spatial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200448" y="5401326"/>
            <a:ext cx="135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6">
                    <a:lumMod val="75000"/>
                  </a:schemeClr>
                </a:solidFill>
              </a:rPr>
              <a:t>Col Sets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Earth Map</a:t>
            </a:r>
          </a:p>
        </p:txBody>
      </p:sp>
    </p:spTree>
    <p:extLst>
      <p:ext uri="{BB962C8B-B14F-4D97-AF65-F5344CB8AC3E}">
        <p14:creationId xmlns:p14="http://schemas.microsoft.com/office/powerpoint/2010/main" val="83804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Named Selection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68496" y="5943598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710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6252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396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540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Default3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282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Options</a:t>
            </a:r>
          </a:p>
        </p:txBody>
      </p:sp>
      <p:sp>
        <p:nvSpPr>
          <p:cNvPr id="32" name="Left Brace 31"/>
          <p:cNvSpPr/>
          <p:nvPr/>
        </p:nvSpPr>
        <p:spPr>
          <a:xfrm rot="5400000" flipV="1">
            <a:off x="5214395" y="1197726"/>
            <a:ext cx="821803" cy="9144001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2994" y="4902200"/>
            <a:ext cx="2764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Saved Row Sets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4" name="Left Brace 33"/>
          <p:cNvSpPr/>
          <p:nvPr/>
        </p:nvSpPr>
        <p:spPr>
          <a:xfrm rot="10800000" flipV="1">
            <a:off x="665463" y="1024359"/>
            <a:ext cx="821803" cy="5932026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5400000">
            <a:off x="860623" y="3422826"/>
            <a:ext cx="2137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Columns Available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Lattitude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Cloud Index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90932" y="606269"/>
            <a:ext cx="44865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Column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MANY columns (1000+)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 to be able to sort them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Wildcard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Save “Sets” of Columns for re-use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Column Set Builder Dialog likely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Actions/Reports generate Col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Color is not important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Double-click examines data in tabular form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Spatial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-200448" y="5401326"/>
            <a:ext cx="13524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Saved</a:t>
            </a:r>
          </a:p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Sets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18305" y="4025037"/>
            <a:ext cx="46031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Row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Millions of Rows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Brushing main method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Actions / Reports can generate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“Define New” dialog to specify rules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Color is important: matches plotted graphs</a:t>
            </a:r>
          </a:p>
        </p:txBody>
      </p:sp>
    </p:spTree>
    <p:extLst>
      <p:ext uri="{BB962C8B-B14F-4D97-AF65-F5344CB8AC3E}">
        <p14:creationId xmlns:p14="http://schemas.microsoft.com/office/powerpoint/2010/main" val="8312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873748"/>
            <a:ext cx="12191999" cy="19842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COmplex Data EXplorer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56" y="-52062"/>
            <a:ext cx="4769885" cy="4589639"/>
          </a:xfrm>
          <a:prstGeom prst="rect">
            <a:avLst/>
          </a:prstGeom>
        </p:spPr>
      </p:pic>
      <p:sp>
        <p:nvSpPr>
          <p:cNvPr id="9" name="Text Box 4"/>
          <p:cNvSpPr txBox="1"/>
          <p:nvPr/>
        </p:nvSpPr>
        <p:spPr>
          <a:xfrm>
            <a:off x="5150151" y="1314046"/>
            <a:ext cx="1891693" cy="261313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Know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Thy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Data</a:t>
            </a:r>
            <a:endParaRPr lang="en-US" sz="4400" dirty="0">
              <a:solidFill>
                <a:srgbClr val="2B7F9A"/>
              </a:solidFill>
              <a:effectLst>
                <a:glow rad="76200">
                  <a:srgbClr val="86ECF5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3999" y="4208516"/>
            <a:ext cx="9144000" cy="2135969"/>
          </a:xfrm>
          <a:prstGeom prst="rect">
            <a:avLst/>
          </a:prstGeom>
          <a:noFill/>
          <a:scene3d>
            <a:camera prst="orthographicFront">
              <a:rot lat="19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>
                <a:rot lat="1980000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 dirty="0">
                <a:ln>
                  <a:noFill/>
                </a:ln>
                <a:solidFill>
                  <a:srgbClr val="EF9C07">
                    <a:lumMod val="60000"/>
                    <a:lumOff val="40000"/>
                  </a:srgbClr>
                </a:solidFill>
                <a:uLnTx/>
                <a:uFillTx/>
                <a:latin typeface="Aharoni" pitchFamily="2" charset="-79"/>
                <a:cs typeface="Aharoni" pitchFamily="2" charset="-79"/>
              </a:rPr>
              <a:t>CODEX</a:t>
            </a:r>
          </a:p>
        </p:txBody>
      </p:sp>
    </p:spTree>
    <p:extLst>
      <p:ext uri="{BB962C8B-B14F-4D97-AF65-F5344CB8AC3E}">
        <p14:creationId xmlns:p14="http://schemas.microsoft.com/office/powerpoint/2010/main" val="128374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Apply Cutoff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Anomalies</a:t>
            </a:r>
          </a:p>
        </p:txBody>
      </p:sp>
      <p:sp>
        <p:nvSpPr>
          <p:cNvPr id="4" name="Left Brace 3"/>
          <p:cNvSpPr/>
          <p:nvPr/>
        </p:nvSpPr>
        <p:spPr>
          <a:xfrm rot="16200000">
            <a:off x="5214395" y="-3547641"/>
            <a:ext cx="821803" cy="91440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0110" y="1435261"/>
            <a:ext cx="2290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Data Actions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96496" y="2797798"/>
            <a:ext cx="69247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Data 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Bring Up a Dialog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 User Guidance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 on (row subset) and (column set)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parameters for control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Output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NEW COLUMNS </a:t>
            </a:r>
            <a:r>
              <a:rPr lang="en-US" dirty="0">
                <a:solidFill>
                  <a:schemeClr val="bg1"/>
                </a:solidFill>
              </a:rPr>
              <a:t>(id’s, coordinates, labels, float values, masks)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 CODEX uniqueness – the “Heart” of CODEX</a:t>
            </a:r>
          </a:p>
        </p:txBody>
      </p:sp>
    </p:spTree>
    <p:extLst>
      <p:ext uri="{BB962C8B-B14F-4D97-AF65-F5344CB8AC3E}">
        <p14:creationId xmlns:p14="http://schemas.microsoft.com/office/powerpoint/2010/main" val="12187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Group Data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by Clusters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Apply Cutoff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Anomalies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78197" y="4582547"/>
            <a:ext cx="46084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Action Dialog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Sensible defaults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Guides User via ? Buttons and graphical aids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Minimum Jargon / Still Precise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Feeds in from the Column selector to left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Feeds in from subset selection below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67696" y="601884"/>
            <a:ext cx="2569580" cy="132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00537" y="870233"/>
            <a:ext cx="1676768" cy="230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52486" y="2055015"/>
            <a:ext cx="5359079" cy="3049420"/>
          </a:xfrm>
          <a:prstGeom prst="roundRect">
            <a:avLst/>
          </a:prstGeom>
          <a:solidFill>
            <a:srgbClr val="DCE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82418" y="2178735"/>
            <a:ext cx="34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Clustering (Grouping Nearby Data)</a:t>
            </a:r>
            <a:endParaRPr lang="en-US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3482418" y="2569578"/>
            <a:ext cx="4709582" cy="369332"/>
            <a:chOff x="3482418" y="2569578"/>
            <a:chExt cx="4709582" cy="3693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6126" y="2575731"/>
              <a:ext cx="1725631" cy="357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482418" y="2569578"/>
              <a:ext cx="938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2619153"/>
              <a:ext cx="270182" cy="27018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482418" y="3434738"/>
            <a:ext cx="4709582" cy="369332"/>
            <a:chOff x="3482418" y="3434738"/>
            <a:chExt cx="4709582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3482418" y="3434738"/>
              <a:ext cx="205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Clusters: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1828" y="3446618"/>
              <a:ext cx="1625761" cy="3455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484313"/>
              <a:ext cx="270182" cy="27018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482418" y="3017187"/>
            <a:ext cx="4709582" cy="369332"/>
            <a:chOff x="3482418" y="3017187"/>
            <a:chExt cx="4709582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3482418" y="3017187"/>
              <a:ext cx="1721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Distance Metric:</a:t>
              </a:r>
              <a:endParaRPr lang="en-US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96" y="3023340"/>
              <a:ext cx="1725631" cy="35702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066762"/>
              <a:ext cx="270182" cy="270182"/>
            </a:xfrm>
            <a:prstGeom prst="rect">
              <a:avLst/>
            </a:prstGeom>
          </p:spPr>
        </p:pic>
      </p:grpSp>
      <p:cxnSp>
        <p:nvCxnSpPr>
          <p:cNvPr id="52" name="Straight Connector 51"/>
          <p:cNvCxnSpPr/>
          <p:nvPr/>
        </p:nvCxnSpPr>
        <p:spPr>
          <a:xfrm flipH="1" flipV="1">
            <a:off x="7856335" y="1716823"/>
            <a:ext cx="109401" cy="852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786638" y="1241608"/>
            <a:ext cx="2703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Guidance help everywhere</a:t>
            </a:r>
          </a:p>
          <a:p>
            <a:r>
              <a:rPr lang="en-US" dirty="0">
                <a:solidFill>
                  <a:schemeClr val="bg1"/>
                </a:solidFill>
              </a:rPr>
              <a:t>About any question asked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417" y="4347924"/>
            <a:ext cx="1388140" cy="44967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045738" y="4263646"/>
            <a:ext cx="58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ETA: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509" y="4327318"/>
            <a:ext cx="1167900" cy="24198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912979" y="426364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mins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45738" y="45544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Mem: 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932" y="4644879"/>
            <a:ext cx="1243984" cy="22272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897356" y="457762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90916" y="5380033"/>
            <a:ext cx="375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guidance predictions look bad, recommend user actions to help like sub-setting columns or rows, different method, reducing dimensionality, or </a:t>
            </a:r>
            <a:r>
              <a:rPr lang="en-US" dirty="0" err="1">
                <a:solidFill>
                  <a:schemeClr val="bg1"/>
                </a:solidFill>
              </a:rPr>
              <a:t>param</a:t>
            </a:r>
            <a:r>
              <a:rPr lang="en-US" dirty="0">
                <a:solidFill>
                  <a:schemeClr val="bg1"/>
                </a:solidFill>
              </a:rPr>
              <a:t> settings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879" y="4299124"/>
            <a:ext cx="270182" cy="27018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7241661" y="4577625"/>
            <a:ext cx="109400" cy="80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77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3252486" y="2055015"/>
            <a:ext cx="5359079" cy="3049420"/>
          </a:xfrm>
          <a:prstGeom prst="roundRect">
            <a:avLst/>
          </a:prstGeom>
          <a:solidFill>
            <a:srgbClr val="DCE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769" y="4435857"/>
            <a:ext cx="1388140" cy="44967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Group Data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by Clusters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Apply Cutoff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Anomalies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67696" y="601884"/>
            <a:ext cx="2569580" cy="132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00537" y="870233"/>
            <a:ext cx="1676768" cy="230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82418" y="2178735"/>
            <a:ext cx="34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 (Grouping Nearby Data)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482418" y="2569578"/>
            <a:ext cx="4709582" cy="369332"/>
            <a:chOff x="3482418" y="2569578"/>
            <a:chExt cx="4709582" cy="36933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6126" y="2575731"/>
              <a:ext cx="1725631" cy="35702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482418" y="2569578"/>
              <a:ext cx="938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2619153"/>
              <a:ext cx="270182" cy="27018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482418" y="3434738"/>
            <a:ext cx="4709582" cy="369332"/>
            <a:chOff x="3482418" y="3434738"/>
            <a:chExt cx="4709582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3482418" y="3434738"/>
              <a:ext cx="205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Clusters: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1828" y="3446618"/>
              <a:ext cx="1625761" cy="34557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484313"/>
              <a:ext cx="270182" cy="27018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482418" y="3017187"/>
            <a:ext cx="4709582" cy="369332"/>
            <a:chOff x="3482418" y="3017187"/>
            <a:chExt cx="4709582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3482418" y="3017187"/>
              <a:ext cx="1721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Distance Metric:</a:t>
              </a:r>
              <a:endParaRPr lang="en-US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96" y="3023340"/>
              <a:ext cx="1725631" cy="35702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066762"/>
              <a:ext cx="270182" cy="270182"/>
            </a:xfrm>
            <a:prstGeom prst="rect">
              <a:avLst/>
            </a:prstGeom>
          </p:spPr>
        </p:pic>
      </p:grpSp>
      <p:sp>
        <p:nvSpPr>
          <p:cNvPr id="53" name="Rectangle 52"/>
          <p:cNvSpPr/>
          <p:nvPr/>
        </p:nvSpPr>
        <p:spPr>
          <a:xfrm>
            <a:off x="7463999" y="5210092"/>
            <a:ext cx="4728001" cy="9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Graphical Guidance for </a:t>
            </a:r>
            <a:r>
              <a:rPr lang="en-US" dirty="0" err="1">
                <a:solidFill>
                  <a:schemeClr val="bg1"/>
                </a:solidFill>
              </a:rPr>
              <a:t>Param</a:t>
            </a:r>
            <a:r>
              <a:rPr lang="en-US" dirty="0">
                <a:solidFill>
                  <a:schemeClr val="bg1"/>
                </a:solidFill>
              </a:rPr>
              <a:t> Choice</a:t>
            </a:r>
          </a:p>
          <a:p>
            <a:r>
              <a:rPr lang="en-US" dirty="0">
                <a:solidFill>
                  <a:schemeClr val="bg1"/>
                </a:solidFill>
              </a:rPr>
              <a:t>Enabled by intelligent subsampling and guessing which columns are useful to plot against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6732056" y="1201189"/>
            <a:ext cx="5359079" cy="3381357"/>
          </a:xfrm>
          <a:prstGeom prst="roundRect">
            <a:avLst/>
          </a:prstGeom>
          <a:solidFill>
            <a:srgbClr val="DCE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36080" y="1309549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 Method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655" y="1794853"/>
            <a:ext cx="2250468" cy="125159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5541828" y="1274034"/>
            <a:ext cx="1455069" cy="128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556651" y="2967576"/>
            <a:ext cx="1491004" cy="128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3367" y="3146407"/>
            <a:ext cx="4307264" cy="121617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9356894" y="4318507"/>
            <a:ext cx="109401" cy="852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52995" y="4877053"/>
            <a:ext cx="6010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Selection Dialog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Always offer graphical selection from examples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Discrete list choices are easy here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Floating Point sliders are more challenging (dynamic range)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Permits user to see a hint of results before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text guidance as well under ? button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4174" y="2348971"/>
            <a:ext cx="270182" cy="27018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242359" y="334895"/>
            <a:ext cx="1949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System Recommendation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351397" y="1794853"/>
            <a:ext cx="1099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K-Means:</a:t>
            </a:r>
          </a:p>
          <a:p>
            <a:r>
              <a:rPr lang="en-US" dirty="0"/>
              <a:t>-Fast</a:t>
            </a:r>
          </a:p>
          <a:p>
            <a:r>
              <a:rPr lang="en-US" dirty="0"/>
              <a:t>-Standard</a:t>
            </a:r>
          </a:p>
          <a:p>
            <a:r>
              <a:rPr lang="en-US" dirty="0"/>
              <a:t>-Robust</a:t>
            </a:r>
          </a:p>
        </p:txBody>
      </p:sp>
      <p:cxnSp>
        <p:nvCxnSpPr>
          <p:cNvPr id="45" name="Straight Connector 44"/>
          <p:cNvCxnSpPr>
            <a:stCxn id="43" idx="2"/>
          </p:cNvCxnSpPr>
          <p:nvPr/>
        </p:nvCxnSpPr>
        <p:spPr>
          <a:xfrm flipH="1">
            <a:off x="10743138" y="981226"/>
            <a:ext cx="474042" cy="328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962059" y="1546703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Recommendation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5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3013759" y="2320052"/>
            <a:ext cx="66901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698E"/>
                </a:solidFill>
              </a:rPr>
              <a:t>Plots are the main tool of exploration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Persistent &amp; Dynamic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Reflect “Progress” of understanding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are made, some are retained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 interface for row sets (brushing) – first class set add/subtract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Zoomable</a:t>
            </a:r>
            <a:r>
              <a:rPr lang="en-US" dirty="0">
                <a:solidFill>
                  <a:schemeClr val="bg1"/>
                </a:solidFill>
              </a:rPr>
              <a:t>, axes limit setting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options for each 3 basic types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“Face” of CODEX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10263936" y="152496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A3E8D"/>
                </a:solidFill>
              </a:rPr>
              <a:t>Plots</a:t>
            </a:r>
          </a:p>
        </p:txBody>
      </p:sp>
      <p:sp>
        <p:nvSpPr>
          <p:cNvPr id="67" name="Left Brace 66"/>
          <p:cNvSpPr/>
          <p:nvPr/>
        </p:nvSpPr>
        <p:spPr>
          <a:xfrm flipV="1">
            <a:off x="10879363" y="-17111"/>
            <a:ext cx="542247" cy="3637572"/>
          </a:xfrm>
          <a:prstGeom prst="leftBrace">
            <a:avLst/>
          </a:prstGeom>
          <a:ln>
            <a:solidFill>
              <a:srgbClr val="BA3E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1258144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Heat Map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</a:t>
            </a:r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 / Lon</a:t>
            </a:r>
          </a:p>
        </p:txBody>
      </p:sp>
    </p:spTree>
    <p:extLst>
      <p:ext uri="{BB962C8B-B14F-4D97-AF65-F5344CB8AC3E}">
        <p14:creationId xmlns:p14="http://schemas.microsoft.com/office/powerpoint/2010/main" val="1308870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49377" y="3313733"/>
            <a:ext cx="809516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698E"/>
                </a:solidFill>
              </a:rPr>
              <a:t>XY Scatterplot Workhorse (ROBUST)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Excel-model graph 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Clicking Button initiates new graph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Right-click to change row/column set to use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by columns for color, size, transparency, error bars, envelope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Marginal Histograms on X &amp; Y (assume many rows)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Colorbar</a:t>
            </a:r>
            <a:r>
              <a:rPr lang="en-US" dirty="0">
                <a:solidFill>
                  <a:schemeClr val="bg1"/>
                </a:solidFill>
              </a:rPr>
              <a:t>, color palette selection (intelligent options)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Datapoint</a:t>
            </a:r>
            <a:r>
              <a:rPr lang="en-US" dirty="0">
                <a:solidFill>
                  <a:schemeClr val="bg1"/>
                </a:solidFill>
              </a:rPr>
              <a:t> values/labels display per point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Opacity for over-plotting issues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color uniformly, by a column value + palette, or by subset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Subtlety: Could plot a subset (ignore outside subset), or could color BY the subset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258144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Heat Map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</a:t>
            </a:r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 / Lon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387" y="678804"/>
            <a:ext cx="4118321" cy="2941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728" y="65348"/>
            <a:ext cx="3824154" cy="2941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207" y="65349"/>
            <a:ext cx="2979794" cy="19370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Connector 23"/>
          <p:cNvCxnSpPr/>
          <p:nvPr/>
        </p:nvCxnSpPr>
        <p:spPr>
          <a:xfrm flipH="1">
            <a:off x="10428790" y="607671"/>
            <a:ext cx="848810" cy="3012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54882" y="0"/>
            <a:ext cx="3422718" cy="65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5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34475" y="80334"/>
            <a:ext cx="672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D698E"/>
                </a:solidFill>
              </a:rPr>
              <a:t>Special Graph Interactivity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Attach slider bar to “scan over” column window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Point selection highlights everywhere and shows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”Sort by” axis option, sort X by Y or </a:t>
            </a:r>
            <a:r>
              <a:rPr lang="en-US" dirty="0" err="1">
                <a:solidFill>
                  <a:schemeClr val="bg1"/>
                </a:solidFill>
              </a:rPr>
              <a:t>vvs</a:t>
            </a:r>
            <a:r>
              <a:rPr lang="en-US" dirty="0">
                <a:solidFill>
                  <a:schemeClr val="bg1"/>
                </a:solidFill>
              </a:rPr>
              <a:t>, useful for histograms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Guidance: detect over-plotting, recommend heat map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258144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Heat Map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</a:t>
            </a:r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 / Lon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35" y="87652"/>
            <a:ext cx="4122175" cy="2609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88746"/>
            <a:ext cx="3938508" cy="196925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660508" y="5607496"/>
            <a:ext cx="671331" cy="405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225" y="4797889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Scatter plot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3194" y="4797889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Map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0380" y="4661308"/>
            <a:ext cx="3202164" cy="2204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085" y="4661308"/>
            <a:ext cx="3059249" cy="223837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8557668" y="5619625"/>
            <a:ext cx="671331" cy="405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04173" y="4570434"/>
            <a:ext cx="59525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698E"/>
                </a:solidFill>
              </a:rPr>
              <a:t>Combining Graphs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graphs with compatible axis, can pull together or apart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order of graph layers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Heat Map + XY Scatter most common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“Compare this graph” by having it fade between layers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Advanced Legends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258144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Heat Map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</a:t>
            </a:r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 / Lon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73" y="97445"/>
            <a:ext cx="5362228" cy="3631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367" y="306728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713" y="122062"/>
            <a:ext cx="303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Scatter + Contoured Heat Map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76052" y="238339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Regression Scatter 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+ Heat 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78" y="3541059"/>
            <a:ext cx="3810000" cy="3060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894" y="3500813"/>
            <a:ext cx="536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Scatter (colored by group ID) + Scatter (Cluster Centers)</a:t>
            </a:r>
            <a:endParaRPr lang="en-US" dirty="0">
              <a:solidFill>
                <a:schemeClr val="bg1"/>
              </a:solidFill>
              <a:effectLst>
                <a:glow rad="635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835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Bad Values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Explain This Subset</a:t>
            </a:r>
          </a:p>
        </p:txBody>
      </p:sp>
      <p:sp>
        <p:nvSpPr>
          <p:cNvPr id="55" name="Left Brace 54"/>
          <p:cNvSpPr/>
          <p:nvPr/>
        </p:nvSpPr>
        <p:spPr>
          <a:xfrm flipV="1">
            <a:off x="10879363" y="4385879"/>
            <a:ext cx="542247" cy="2472118"/>
          </a:xfrm>
          <a:prstGeom prst="leftBrace">
            <a:avLst/>
          </a:prstGeom>
          <a:ln>
            <a:solidFill>
              <a:srgbClr val="FBD259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9988864" y="5325272"/>
            <a:ext cx="1477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BD259"/>
                </a:solidFill>
              </a:rPr>
              <a:t>Reports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60011" y="2347179"/>
            <a:ext cx="5119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D259"/>
                </a:solidFill>
              </a:rPr>
              <a:t>Reports Answer Questions Directly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Scan for properties of data that may snag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generate column or row subsets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Always generate text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generate tabular output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2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Bad Values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Explain This Subset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24" y="0"/>
            <a:ext cx="5758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D259"/>
                </a:solidFill>
              </a:rPr>
              <a:t>Bad Value Scan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Checks the “common problems” everyone should know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findings clickable to see columns &amp; rows where occur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Generates multiple col &amp; row subsets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dynamically explore with slider thresh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510642" y="949124"/>
            <a:ext cx="1832548" cy="468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82896" y="6244541"/>
            <a:ext cx="2060294" cy="61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53" y="4548851"/>
            <a:ext cx="3866894" cy="230914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06559" y="636608"/>
            <a:ext cx="4870181" cy="6221392"/>
          </a:xfrm>
          <a:prstGeom prst="roundRect">
            <a:avLst/>
          </a:prstGeom>
          <a:solidFill>
            <a:srgbClr val="FBD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43623" y="785157"/>
            <a:ext cx="3524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Bad Value Scan</a:t>
            </a:r>
          </a:p>
          <a:p>
            <a:endParaRPr lang="en-US" dirty="0"/>
          </a:p>
          <a:p>
            <a:r>
              <a:rPr lang="en-US" dirty="0"/>
              <a:t>Of 6.1e4 rows &amp; 45 cols,</a:t>
            </a:r>
          </a:p>
          <a:p>
            <a:endParaRPr lang="en-US" dirty="0"/>
          </a:p>
          <a:p>
            <a:r>
              <a:rPr lang="en-US" b="1" u="sng" dirty="0" err="1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Inf</a:t>
            </a:r>
            <a:r>
              <a:rPr lang="en-US" b="1" u="sng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   :</a:t>
            </a:r>
            <a:r>
              <a:rPr lang="en-US" dirty="0"/>
              <a:t>     7890 = 0.01%</a:t>
            </a:r>
          </a:p>
          <a:p>
            <a:r>
              <a:rPr lang="en-US" b="1" u="sng" dirty="0" err="1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NaN</a:t>
            </a:r>
            <a:r>
              <a:rPr lang="en-US" b="1" u="sng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:</a:t>
            </a:r>
            <a:r>
              <a:rPr lang="en-US" dirty="0"/>
              <a:t>     204 = 0.00%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95257"/>
              </p:ext>
            </p:extLst>
          </p:nvPr>
        </p:nvGraphicFramePr>
        <p:xfrm>
          <a:off x="5243623" y="3095843"/>
          <a:ext cx="4097463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Quality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243623" y="2683058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Frequent Values report: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901" y="2639605"/>
            <a:ext cx="1462185" cy="3455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36894" y="2385594"/>
            <a:ext cx="841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</a:t>
            </a:r>
            <a:r>
              <a:rPr lang="en-US" sz="1400" dirty="0" err="1"/>
              <a:t>Freq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254222" y="4826160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Outlier Report</a:t>
            </a:r>
            <a:endParaRPr lang="en-US" b="1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742048"/>
              </p:ext>
            </p:extLst>
          </p:nvPr>
        </p:nvGraphicFramePr>
        <p:xfrm>
          <a:off x="5255186" y="5262141"/>
          <a:ext cx="4097463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Aerosols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785" y="4801658"/>
            <a:ext cx="1462185" cy="34557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038778" y="4547647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Sigma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228951" y="3076892"/>
            <a:ext cx="1045111" cy="152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227988" y="4577834"/>
            <a:ext cx="1015635" cy="228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77058" y="423300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Samples -&gt;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-390610" y="554966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Columns-&gt;</a:t>
            </a:r>
          </a:p>
        </p:txBody>
      </p:sp>
    </p:spTree>
    <p:extLst>
      <p:ext uri="{BB962C8B-B14F-4D97-AF65-F5344CB8AC3E}">
        <p14:creationId xmlns:p14="http://schemas.microsoft.com/office/powerpoint/2010/main" val="166117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Named Selection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368496" y="5943598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710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6252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396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540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Default3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282896" y="5943599"/>
            <a:ext cx="914400" cy="914400"/>
          </a:xfrm>
          <a:prstGeom prst="roundRect">
            <a:avLst/>
          </a:prstGeom>
          <a:solidFill>
            <a:schemeClr val="bg1">
              <a:lumMod val="5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N/A</a:t>
            </a:r>
            <a:endParaRPr lang="en-US" sz="1100" dirty="0">
              <a:solidFill>
                <a:schemeClr val="bg1"/>
              </a:solidFill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Lattitude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effectLst>
                  <a:glow rad="38100">
                    <a:schemeClr val="tx1"/>
                  </a:glow>
                </a:effectLst>
              </a:rPr>
              <a:t>Pie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Earth Map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48" y="1270052"/>
            <a:ext cx="3468547" cy="2786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068" y="1322390"/>
            <a:ext cx="5362228" cy="3631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56" y="3614673"/>
            <a:ext cx="3202164" cy="2204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308596" y="4756976"/>
            <a:ext cx="2800254" cy="923330"/>
          </a:xfrm>
          <a:prstGeom prst="rect">
            <a:avLst/>
          </a:prstGeom>
          <a:solidFill>
            <a:srgbClr val="000000">
              <a:alpha val="70980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Common Working Mode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overlapped graphs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Desktop-analogy</a:t>
            </a:r>
          </a:p>
        </p:txBody>
      </p:sp>
    </p:spTree>
    <p:extLst>
      <p:ext uri="{BB962C8B-B14F-4D97-AF65-F5344CB8AC3E}">
        <p14:creationId xmlns:p14="http://schemas.microsoft.com/office/powerpoint/2010/main" val="213854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Autofit/>
          </a:bodyPr>
          <a:lstStyle/>
          <a:p>
            <a:r>
              <a:rPr lang="en-US" sz="4800" b="1" dirty="0"/>
              <a:t>Cross-Industry Standard Process for Data Mining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690" y="1575848"/>
            <a:ext cx="58186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4000" dirty="0"/>
          </a:p>
          <a:p>
            <a:r>
              <a:rPr lang="en-US" sz="4800" dirty="0">
                <a:solidFill>
                  <a:srgbClr val="009F07"/>
                </a:solidFill>
                <a:effectLst>
                  <a:glow rad="76200">
                    <a:schemeClr val="tx1"/>
                  </a:glow>
                </a:effectLst>
              </a:rPr>
              <a:t>CODEX facilitates:</a:t>
            </a:r>
          </a:p>
          <a:p>
            <a:pPr marL="1028700" lvl="1" indent="-571500">
              <a:buFont typeface="Arial" charset="0"/>
              <a:buChar char="•"/>
            </a:pPr>
            <a:endParaRPr lang="en-US" sz="4000" dirty="0">
              <a:effectLst/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effectLst/>
              </a:rPr>
              <a:t>Data Understanding</a:t>
            </a:r>
          </a:p>
          <a:p>
            <a:pPr marL="1028700" lvl="1" indent="-571500">
              <a:buFont typeface="Arial" charset="0"/>
              <a:buChar char="•"/>
            </a:pPr>
            <a:endParaRPr lang="en-US" sz="4000" dirty="0">
              <a:effectLst/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000" dirty="0">
                <a:effectLst/>
              </a:rPr>
              <a:t>Data Preparation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396335"/>
            <a:ext cx="603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1 - </a:t>
            </a:r>
            <a:r>
              <a:rPr lang="en-US" sz="1200" dirty="0" err="1"/>
              <a:t>Marbán</a:t>
            </a:r>
            <a:r>
              <a:rPr lang="en-US" sz="1200" dirty="0"/>
              <a:t>,  Mariscal, Segovia (2009); </a:t>
            </a:r>
            <a:r>
              <a:rPr lang="en-US" sz="1200" i="1" dirty="0">
                <a:hlinkClick r:id="rId2"/>
              </a:rPr>
              <a:t>A Data Mining &amp; Knowledge Discovery Process Model</a:t>
            </a:r>
            <a:r>
              <a:rPr lang="en-US" sz="1200" i="1" dirty="0"/>
              <a:t>.</a:t>
            </a:r>
            <a:endParaRPr lang="en-US" sz="1200" dirty="0"/>
          </a:p>
          <a:p>
            <a:r>
              <a:rPr lang="en-US" sz="1200" dirty="0">
                <a:hlinkClick r:id="rId3"/>
              </a:rPr>
              <a:t>ISBN 978-3-902613-53-0</a:t>
            </a:r>
            <a:r>
              <a:rPr lang="en-US" sz="1200" dirty="0"/>
              <a:t>, pp. 438-453, February 2009, I-Tech, Vienna, Austria. </a:t>
            </a:r>
            <a:r>
              <a:rPr lang="en-US" sz="1200" dirty="0">
                <a:hlinkClick r:id="rId4"/>
              </a:rPr>
              <a:t>Wikipedia</a:t>
            </a:r>
            <a:endParaRPr lang="en-US" sz="1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95999" y="817685"/>
            <a:ext cx="5980666" cy="5992346"/>
            <a:chOff x="6095999" y="817685"/>
            <a:chExt cx="5980666" cy="5992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5999" y="817685"/>
              <a:ext cx="5980666" cy="5992346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7290370" y="1813705"/>
              <a:ext cx="1453661" cy="530910"/>
            </a:xfrm>
            <a:prstGeom prst="roundRect">
              <a:avLst>
                <a:gd name="adj" fmla="val 32549"/>
              </a:avLst>
            </a:prstGeom>
            <a:solidFill>
              <a:srgbClr val="5C77CC"/>
            </a:solidFill>
            <a:ln>
              <a:solidFill>
                <a:srgbClr val="8F8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B6CDFD"/>
                  </a:solidFill>
                </a:rPr>
                <a:t>User Need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11692" y="1128164"/>
              <a:ext cx="966225" cy="8953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36411" y="2324358"/>
              <a:ext cx="966225" cy="895368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6177229" y="5780782"/>
            <a:ext cx="59571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effectLst>
                  <a:glow rad="76200">
                    <a:schemeClr val="bg1"/>
                  </a:glow>
                </a:effectLst>
              </a:rPr>
              <a:t>Existing framework CRISP-DM </a:t>
            </a:r>
          </a:p>
          <a:p>
            <a:pPr algn="ctr"/>
            <a:r>
              <a:rPr lang="en-US" sz="2800" dirty="0">
                <a:effectLst>
                  <a:glow rad="76200">
                    <a:schemeClr val="bg1"/>
                  </a:glow>
                </a:effectLst>
              </a:rPr>
              <a:t>“De-Facto Data Mining Methodology”</a:t>
            </a:r>
            <a:r>
              <a:rPr lang="en-US" sz="2800" baseline="30000" dirty="0">
                <a:effectLst>
                  <a:glow rad="76200">
                    <a:schemeClr val="bg1"/>
                  </a:glow>
                </a:effectLst>
              </a:rPr>
              <a:t>1</a:t>
            </a:r>
            <a:endParaRPr lang="en-US" sz="3600" baseline="30000" dirty="0"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5779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2534856" y="2122032"/>
            <a:ext cx="7938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D259"/>
                </a:solidFill>
              </a:rPr>
              <a:t>“Hidden” Sixth interaction – The Right Click Context Menu!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Everything should be helpful when right-clicked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Plots reveal dialog for all plot options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Columns offer column-based plots, tabular access, value range information,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310" y="3668381"/>
            <a:ext cx="3810000" cy="30607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03824"/>
              </p:ext>
            </p:extLst>
          </p:nvPr>
        </p:nvGraphicFramePr>
        <p:xfrm>
          <a:off x="10592764" y="1754326"/>
          <a:ext cx="1484546" cy="38080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5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XY Scatter Plot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Axes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Row/Columns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Line Properties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Marker</a:t>
                      </a:r>
                      <a:r>
                        <a:rPr lang="en-US" sz="1400" baseline="0" dirty="0"/>
                        <a:t> properties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Save as image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Save shown data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Save code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Layers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Marginals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Sliders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Colorbar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Format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Legend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Duplicate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Segment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94671"/>
              </p:ext>
            </p:extLst>
          </p:nvPr>
        </p:nvGraphicFramePr>
        <p:xfrm>
          <a:off x="3661459" y="457200"/>
          <a:ext cx="7427088" cy="6507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27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Segment</a:t>
                      </a:r>
                      <a:r>
                        <a:rPr lang="en-US" sz="1400" baseline="0" dirty="0"/>
                        <a:t> Data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Discovers</a:t>
                      </a:r>
                      <a:r>
                        <a:rPr lang="en-US" sz="1400" baseline="0" dirty="0"/>
                        <a:t> regions of similarity in data based on an axis (e.g. time, index, distance). Useful for finding when/where the data changes character. Outputs a column of segment ID’s.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Options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effectLst>
                  <a:glow rad="38100">
                    <a:schemeClr val="tx1"/>
                  </a:glow>
                </a:effectLst>
              </a:rPr>
              <a:t>Lattitude</a:t>
            </a:r>
            <a:endParaRPr lang="en-US" sz="1100" dirty="0">
              <a:effectLst>
                <a:glow rad="38100">
                  <a:schemeClr val="tx1"/>
                </a:glo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Longitude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effectLst>
                  <a:glow rad="38100">
                    <a:schemeClr val="tx1"/>
                  </a:glow>
                </a:effectLst>
              </a:rPr>
              <a:t>Time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782278"/>
              </p:ext>
            </p:extLst>
          </p:nvPr>
        </p:nvGraphicFramePr>
        <p:xfrm>
          <a:off x="840222" y="1543902"/>
          <a:ext cx="1428416" cy="40320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8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Column: </a:t>
                      </a:r>
                      <a:r>
                        <a:rPr lang="en-US" sz="1400" dirty="0" err="1"/>
                        <a:t>Lattitude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Float64</a:t>
                      </a:r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6.1M rows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Min: -87.1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Max: 55.2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Mean: 25.0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Median: 24.2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Mode: 26.0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 err="1"/>
                        <a:t>NaN</a:t>
                      </a:r>
                      <a:r>
                        <a:rPr lang="en-US" sz="1400" baseline="0" dirty="0"/>
                        <a:t>/</a:t>
                      </a:r>
                      <a:r>
                        <a:rPr lang="en-US" sz="1400" baseline="0" dirty="0" err="1"/>
                        <a:t>Inf</a:t>
                      </a:r>
                      <a:r>
                        <a:rPr lang="en-US" sz="1400" baseline="0" dirty="0"/>
                        <a:t>: 12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View Tabular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Save as file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Normalize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Find Correlates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Delete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</a:rPr>
              <a:t>Selection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94659"/>
              </p:ext>
            </p:extLst>
          </p:nvPr>
        </p:nvGraphicFramePr>
        <p:xfrm>
          <a:off x="2744879" y="4106378"/>
          <a:ext cx="2216366" cy="26880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63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Row Set: First</a:t>
                      </a:r>
                      <a:r>
                        <a:rPr lang="en-US" sz="1400" baseline="0" dirty="0"/>
                        <a:t> Selection</a:t>
                      </a:r>
                      <a:endParaRPr lang="en-US" sz="14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4.5e6 / 6.1e6 = 85%</a:t>
                      </a:r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Origin: plot </a:t>
                      </a:r>
                      <a:r>
                        <a:rPr lang="en-US" sz="1400" baseline="0" dirty="0" err="1"/>
                        <a:t>Lat</a:t>
                      </a:r>
                      <a:r>
                        <a:rPr lang="en-US" sz="1400" baseline="0" dirty="0"/>
                        <a:t> vs Lon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 Use: No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View Tabular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Save as file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Save as mask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Explain vs. other subset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Delete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Duplicate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Modify / Manage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324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32568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A Detailed Use Case</a:t>
            </a:r>
            <a:br>
              <a:rPr lang="en-US" sz="7200" dirty="0"/>
            </a:br>
            <a:r>
              <a:rPr lang="en-US" sz="7200" dirty="0"/>
              <a:t>for Dev Guidance</a:t>
            </a:r>
          </a:p>
        </p:txBody>
      </p:sp>
    </p:spTree>
    <p:extLst>
      <p:ext uri="{BB962C8B-B14F-4D97-AF65-F5344CB8AC3E}">
        <p14:creationId xmlns:p14="http://schemas.microsoft.com/office/powerpoint/2010/main" val="16044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7890945">
            <a:off x="911968" y="570112"/>
            <a:ext cx="1006997" cy="1603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8454" y="1836783"/>
            <a:ext cx="340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 in data file:  OCO2 XXXXXXXX</a:t>
            </a:r>
          </a:p>
        </p:txBody>
      </p:sp>
      <p:sp>
        <p:nvSpPr>
          <p:cNvPr id="66" name="Title 1"/>
          <p:cNvSpPr>
            <a:spLocks noGrp="1"/>
          </p:cNvSpPr>
          <p:nvPr>
            <p:ph type="ctrTitle"/>
          </p:nvPr>
        </p:nvSpPr>
        <p:spPr>
          <a:xfrm>
            <a:off x="0" y="3032568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OCO-2 Exploration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Finding the Problem Soundings</a:t>
            </a:r>
          </a:p>
        </p:txBody>
      </p:sp>
      <p:sp>
        <p:nvSpPr>
          <p:cNvPr id="7" name="Cloud 6"/>
          <p:cNvSpPr/>
          <p:nvPr/>
        </p:nvSpPr>
        <p:spPr>
          <a:xfrm>
            <a:off x="-32713" y="3776670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load the data and ensure the features I expect appear in </a:t>
            </a:r>
            <a:r>
              <a:rPr lang="en-US"/>
              <a:t>the feature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17354243">
            <a:off x="9882303" y="4312483"/>
            <a:ext cx="1006997" cy="21913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3546" y="4984752"/>
            <a:ext cx="18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Perform General Problem Scan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38867" y="509766"/>
            <a:ext cx="4870181" cy="6221392"/>
          </a:xfrm>
          <a:prstGeom prst="roundRect">
            <a:avLst/>
          </a:prstGeom>
          <a:solidFill>
            <a:srgbClr val="FBD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75931" y="658315"/>
            <a:ext cx="3524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Problem Scan</a:t>
            </a:r>
          </a:p>
          <a:p>
            <a:endParaRPr lang="en-US" dirty="0"/>
          </a:p>
          <a:p>
            <a:r>
              <a:rPr lang="en-US" dirty="0"/>
              <a:t>Of 6.1e4 rows &amp; 45 cols,</a:t>
            </a:r>
          </a:p>
          <a:p>
            <a:endParaRPr lang="en-US" dirty="0"/>
          </a:p>
          <a:p>
            <a:r>
              <a:rPr lang="en-US" b="1" u="sng" dirty="0" err="1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Inf</a:t>
            </a:r>
            <a:r>
              <a:rPr lang="en-US" b="1" u="sng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   :</a:t>
            </a:r>
            <a:r>
              <a:rPr lang="en-US" dirty="0"/>
              <a:t>     7890 = 0.01%</a:t>
            </a:r>
          </a:p>
          <a:p>
            <a:r>
              <a:rPr lang="en-US" b="1" u="sng" dirty="0" err="1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NaN</a:t>
            </a:r>
            <a:r>
              <a:rPr lang="en-US" b="1" u="sng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:</a:t>
            </a:r>
            <a:r>
              <a:rPr lang="en-US" dirty="0"/>
              <a:t>     204 = 0.00%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8390"/>
              </p:ext>
            </p:extLst>
          </p:nvPr>
        </p:nvGraphicFramePr>
        <p:xfrm>
          <a:off x="5175931" y="2969001"/>
          <a:ext cx="4097463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Quality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175931" y="2556216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Frequent Values report: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09" y="2512763"/>
            <a:ext cx="1462185" cy="34557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969202" y="2258752"/>
            <a:ext cx="841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</a:t>
            </a:r>
            <a:r>
              <a:rPr lang="en-US" sz="1400" dirty="0" err="1"/>
              <a:t>Freq</a:t>
            </a:r>
            <a:endParaRPr lang="en-US" sz="1400" dirty="0"/>
          </a:p>
        </p:txBody>
      </p:sp>
      <p:sp>
        <p:nvSpPr>
          <p:cNvPr id="77" name="Rectangle 76"/>
          <p:cNvSpPr/>
          <p:nvPr/>
        </p:nvSpPr>
        <p:spPr>
          <a:xfrm>
            <a:off x="5186530" y="4699318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Outlier Report</a:t>
            </a:r>
            <a:endParaRPr lang="en-US" b="1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98296"/>
              </p:ext>
            </p:extLst>
          </p:nvPr>
        </p:nvGraphicFramePr>
        <p:xfrm>
          <a:off x="5187494" y="5135299"/>
          <a:ext cx="4097463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Aerosols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093" y="4674816"/>
            <a:ext cx="1462185" cy="345572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7971086" y="442080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Sigma</a:t>
            </a:r>
          </a:p>
        </p:txBody>
      </p:sp>
      <p:sp>
        <p:nvSpPr>
          <p:cNvPr id="81" name="Cloud 80"/>
          <p:cNvSpPr/>
          <p:nvPr/>
        </p:nvSpPr>
        <p:spPr>
          <a:xfrm>
            <a:off x="825512" y="1822187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Checking for weird soundings</a:t>
            </a:r>
          </a:p>
          <a:p>
            <a:pPr algn="ctr"/>
            <a:r>
              <a:rPr lang="en-US" dirty="0"/>
              <a:t>I know there always are many.</a:t>
            </a:r>
          </a:p>
        </p:txBody>
      </p:sp>
    </p:spTree>
    <p:extLst>
      <p:ext uri="{BB962C8B-B14F-4D97-AF65-F5344CB8AC3E}">
        <p14:creationId xmlns:p14="http://schemas.microsoft.com/office/powerpoint/2010/main" val="182229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17354243">
            <a:off x="9882303" y="4312483"/>
            <a:ext cx="1006997" cy="21913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3546" y="4984752"/>
            <a:ext cx="18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Perform General Problem Scan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38867" y="509766"/>
            <a:ext cx="4870181" cy="6221392"/>
          </a:xfrm>
          <a:prstGeom prst="roundRect">
            <a:avLst/>
          </a:prstGeom>
          <a:solidFill>
            <a:srgbClr val="FBD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75931" y="658315"/>
            <a:ext cx="3524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Problem Scan</a:t>
            </a:r>
          </a:p>
          <a:p>
            <a:endParaRPr lang="en-US" dirty="0"/>
          </a:p>
          <a:p>
            <a:r>
              <a:rPr lang="en-US" dirty="0"/>
              <a:t>Of 6.1e4 rows &amp; 45 cols,</a:t>
            </a:r>
          </a:p>
          <a:p>
            <a:endParaRPr lang="en-US" dirty="0"/>
          </a:p>
          <a:p>
            <a:r>
              <a:rPr lang="en-US" b="1" u="sng" dirty="0" err="1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Inf</a:t>
            </a:r>
            <a:r>
              <a:rPr lang="en-US" b="1" u="sng" dirty="0">
                <a:solidFill>
                  <a:srgbClr val="FFFF00"/>
                </a:solidFill>
                <a:effectLst>
                  <a:glow rad="50800">
                    <a:schemeClr val="tx1"/>
                  </a:glow>
                </a:effectLst>
              </a:rPr>
              <a:t>   :</a:t>
            </a:r>
            <a:r>
              <a:rPr lang="en-US" dirty="0"/>
              <a:t>     7890 = 0.01%</a:t>
            </a:r>
          </a:p>
          <a:p>
            <a:r>
              <a:rPr lang="en-US" b="1" u="sng" dirty="0" err="1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NaN</a:t>
            </a:r>
            <a:r>
              <a:rPr lang="en-US" b="1" u="sng" dirty="0">
                <a:solidFill>
                  <a:schemeClr val="bg1"/>
                </a:solidFill>
                <a:effectLst>
                  <a:glow rad="63500">
                    <a:schemeClr val="tx1"/>
                  </a:glow>
                </a:effectLst>
              </a:rPr>
              <a:t>:</a:t>
            </a:r>
            <a:r>
              <a:rPr lang="en-US" dirty="0"/>
              <a:t>     204 = 0.00%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8390"/>
              </p:ext>
            </p:extLst>
          </p:nvPr>
        </p:nvGraphicFramePr>
        <p:xfrm>
          <a:off x="5175931" y="2969001"/>
          <a:ext cx="4097463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Quality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175931" y="2556216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Frequent Values report: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09" y="2512763"/>
            <a:ext cx="1462185" cy="34557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969202" y="2258752"/>
            <a:ext cx="841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</a:t>
            </a:r>
            <a:r>
              <a:rPr lang="en-US" sz="1400" dirty="0" err="1"/>
              <a:t>Freq</a:t>
            </a:r>
            <a:endParaRPr lang="en-US" sz="1400" dirty="0"/>
          </a:p>
        </p:txBody>
      </p:sp>
      <p:sp>
        <p:nvSpPr>
          <p:cNvPr id="77" name="Rectangle 76"/>
          <p:cNvSpPr/>
          <p:nvPr/>
        </p:nvSpPr>
        <p:spPr>
          <a:xfrm>
            <a:off x="5186530" y="4699318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Outlier Report</a:t>
            </a:r>
            <a:endParaRPr lang="en-US" b="1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98296"/>
              </p:ext>
            </p:extLst>
          </p:nvPr>
        </p:nvGraphicFramePr>
        <p:xfrm>
          <a:off x="5187494" y="5135299"/>
          <a:ext cx="4097463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Aerosols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093" y="4674816"/>
            <a:ext cx="1462185" cy="345572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7971086" y="442080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Min Sigma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4937" y="2618216"/>
            <a:ext cx="3866894" cy="230914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 rot="5400000">
            <a:off x="1001954" y="3753397"/>
            <a:ext cx="9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Rows </a:t>
            </a:r>
            <a:r>
              <a:rPr lang="en-US" dirty="0">
                <a:solidFill>
                  <a:schemeClr val="bg1"/>
                </a:solidFill>
              </a:rPr>
              <a:t>-&gt;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98683" y="1456172"/>
            <a:ext cx="31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Columns (sorted by problems)-&gt;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Cloud 67"/>
          <p:cNvSpPr/>
          <p:nvPr/>
        </p:nvSpPr>
        <p:spPr>
          <a:xfrm>
            <a:off x="2515870" y="410198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Looks like a bunch of nonsense xCO2 values occur. I wonder where that happens in space and time</a:t>
            </a:r>
            <a:r>
              <a:rPr lang="is-IS" dirty="0"/>
              <a:t>…</a:t>
            </a:r>
          </a:p>
          <a:p>
            <a:pPr algn="ctr"/>
            <a:endParaRPr lang="is-IS" dirty="0"/>
          </a:p>
          <a:p>
            <a:pPr algn="ctr"/>
            <a:r>
              <a:rPr lang="is-IS" dirty="0">
                <a:solidFill>
                  <a:srgbClr val="FF0000"/>
                </a:solidFill>
              </a:rPr>
              <a:t>Make row subsets </a:t>
            </a:r>
            <a:r>
              <a:rPr lang="is-IS" dirty="0"/>
              <a:t>for bad xCO2 values and bad Quality Flags and very high aerosol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8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6322894" y="914399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plot of Lat vs. Lon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Make another plot of Time vs. Lat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Color </a:t>
            </a:r>
            <a:r>
              <a:rPr lang="en-US" dirty="0" err="1"/>
              <a:t>subselections</a:t>
            </a:r>
            <a:r>
              <a:rPr lang="en-US" dirty="0"/>
              <a:t> by row subset masks to build intuition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14525709">
            <a:off x="9983307" y="-106507"/>
            <a:ext cx="1006997" cy="21913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2">
            <a:extLst>
              <a:ext uri="{FF2B5EF4-FFF2-40B4-BE49-F238E27FC236}">
                <a16:creationId xmlns:a16="http://schemas.microsoft.com/office/drawing/2014/main" xmlns="" id="{F3B7432D-649C-49B3-A935-E40DC979EA25}"/>
              </a:ext>
            </a:extLst>
          </p:cNvPr>
          <p:cNvSpPr/>
          <p:nvPr/>
        </p:nvSpPr>
        <p:spPr>
          <a:xfrm rot="15942749">
            <a:off x="9808098" y="2322601"/>
            <a:ext cx="1006997" cy="21913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1307578">
            <a:off x="9181353" y="3095102"/>
            <a:ext cx="18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Lat / Lon best on Earth map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82CC6B9-00CD-46D6-BD06-0960EAAEA5E2}"/>
              </a:ext>
            </a:extLst>
          </p:cNvPr>
          <p:cNvSpPr txBox="1"/>
          <p:nvPr/>
        </p:nvSpPr>
        <p:spPr>
          <a:xfrm rot="20040472">
            <a:off x="9370238" y="773022"/>
            <a:ext cx="18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vs. Lat just uses X/Y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Down Arrow 2">
            <a:extLst>
              <a:ext uri="{FF2B5EF4-FFF2-40B4-BE49-F238E27FC236}">
                <a16:creationId xmlns:a16="http://schemas.microsoft.com/office/drawing/2014/main" xmlns="" id="{260BA62B-CD74-4BAD-92DA-DECA0BD56666}"/>
              </a:ext>
            </a:extLst>
          </p:cNvPr>
          <p:cNvSpPr/>
          <p:nvPr/>
        </p:nvSpPr>
        <p:spPr>
          <a:xfrm rot="5245924">
            <a:off x="5336392" y="2759261"/>
            <a:ext cx="594035" cy="129268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D5C62185-5183-4D12-AA91-E1A66D16DBFD}"/>
              </a:ext>
            </a:extLst>
          </p:cNvPr>
          <p:cNvSpPr txBox="1"/>
          <p:nvPr/>
        </p:nvSpPr>
        <p:spPr>
          <a:xfrm rot="21377763">
            <a:off x="4792079" y="3224793"/>
            <a:ext cx="182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Optional marginals</a:t>
            </a:r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6673590" y="3792372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wonder where that group of outliers is on the top map?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Hmmm. Clustered in space and time. Let’s keep that selection for later.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25A9EF6F-87E5-4165-A6B5-F70D43C4F15E}"/>
              </a:ext>
            </a:extLst>
          </p:cNvPr>
          <p:cNvSpPr/>
          <p:nvPr/>
        </p:nvSpPr>
        <p:spPr>
          <a:xfrm>
            <a:off x="5981136" y="437479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D5689E85-6235-492D-B413-8A1C8CAD2645}"/>
              </a:ext>
            </a:extLst>
          </p:cNvPr>
          <p:cNvSpPr/>
          <p:nvPr/>
        </p:nvSpPr>
        <p:spPr>
          <a:xfrm>
            <a:off x="5685590" y="436048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xmlns="" id="{3F43162D-761B-45BE-BD80-186AB1969BBC}"/>
              </a:ext>
            </a:extLst>
          </p:cNvPr>
          <p:cNvSpPr/>
          <p:nvPr/>
        </p:nvSpPr>
        <p:spPr>
          <a:xfrm>
            <a:off x="6166514" y="433762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Down Arrow 2">
            <a:extLst>
              <a:ext uri="{FF2B5EF4-FFF2-40B4-BE49-F238E27FC236}">
                <a16:creationId xmlns:a16="http://schemas.microsoft.com/office/drawing/2014/main" xmlns="" id="{0D3FCF52-7839-4F94-AAFF-FB778C9CA343}"/>
              </a:ext>
            </a:extLst>
          </p:cNvPr>
          <p:cNvSpPr/>
          <p:nvPr/>
        </p:nvSpPr>
        <p:spPr>
          <a:xfrm rot="5245924">
            <a:off x="5665927" y="3062508"/>
            <a:ext cx="283670" cy="30709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481B9AB5-4A0B-4D6B-94A6-1335C278A1F3}"/>
              </a:ext>
            </a:extLst>
          </p:cNvPr>
          <p:cNvSpPr txBox="1"/>
          <p:nvPr/>
        </p:nvSpPr>
        <p:spPr>
          <a:xfrm rot="21420391">
            <a:off x="5263745" y="4410636"/>
            <a:ext cx="182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User paints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D4F2B03-5D53-43DC-A1E1-9B368FF64E5F}"/>
              </a:ext>
            </a:extLst>
          </p:cNvPr>
          <p:cNvSpPr/>
          <p:nvPr/>
        </p:nvSpPr>
        <p:spPr>
          <a:xfrm>
            <a:off x="3820319" y="4461498"/>
            <a:ext cx="451815" cy="381181"/>
          </a:xfrm>
          <a:prstGeom prst="rect">
            <a:avLst/>
          </a:prstGeom>
          <a:solidFill>
            <a:srgbClr val="FFC000">
              <a:alpha val="18824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8">
            <a:extLst>
              <a:ext uri="{FF2B5EF4-FFF2-40B4-BE49-F238E27FC236}">
                <a16:creationId xmlns:a16="http://schemas.microsoft.com/office/drawing/2014/main" xmlns="" id="{9959EFBE-D273-44C7-A2ED-94B45ECA4A00}"/>
              </a:ext>
            </a:extLst>
          </p:cNvPr>
          <p:cNvSpPr/>
          <p:nvPr/>
        </p:nvSpPr>
        <p:spPr>
          <a:xfrm>
            <a:off x="4716641" y="5943599"/>
            <a:ext cx="914400" cy="914400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User Selection 1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8B0CE5E8-EB6E-41BE-81CB-7FABB66C1AB8}"/>
              </a:ext>
            </a:extLst>
          </p:cNvPr>
          <p:cNvSpPr/>
          <p:nvPr/>
        </p:nvSpPr>
        <p:spPr>
          <a:xfrm>
            <a:off x="3926839" y="160731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36ED3EB7-F933-4BF1-8DA5-0BB4F3889B34}"/>
              </a:ext>
            </a:extLst>
          </p:cNvPr>
          <p:cNvSpPr/>
          <p:nvPr/>
        </p:nvSpPr>
        <p:spPr>
          <a:xfrm>
            <a:off x="3949698" y="164624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8BF1AA5C-C87D-4B90-9F46-B4E06D400487}"/>
              </a:ext>
            </a:extLst>
          </p:cNvPr>
          <p:cNvSpPr/>
          <p:nvPr/>
        </p:nvSpPr>
        <p:spPr>
          <a:xfrm>
            <a:off x="3995418" y="1695311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xmlns="" id="{966A44D0-BE38-4F96-847D-3E79615EEFB8}"/>
              </a:ext>
            </a:extLst>
          </p:cNvPr>
          <p:cNvSpPr/>
          <p:nvPr/>
        </p:nvSpPr>
        <p:spPr>
          <a:xfrm>
            <a:off x="4036075" y="159724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xmlns="" id="{00A49C3B-9E11-4F42-B729-EA0835069882}"/>
              </a:ext>
            </a:extLst>
          </p:cNvPr>
          <p:cNvSpPr/>
          <p:nvPr/>
        </p:nvSpPr>
        <p:spPr>
          <a:xfrm>
            <a:off x="4053857" y="16479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xmlns="" id="{5F8538CA-ECFE-472B-A221-E00C6B930318}"/>
              </a:ext>
            </a:extLst>
          </p:cNvPr>
          <p:cNvSpPr/>
          <p:nvPr/>
        </p:nvSpPr>
        <p:spPr>
          <a:xfrm>
            <a:off x="3973058" y="16737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Down Arrow 2">
            <a:extLst>
              <a:ext uri="{FF2B5EF4-FFF2-40B4-BE49-F238E27FC236}">
                <a16:creationId xmlns:a16="http://schemas.microsoft.com/office/drawing/2014/main" xmlns="" id="{854360AC-257C-4D8E-933E-CF97ED6E555B}"/>
              </a:ext>
            </a:extLst>
          </p:cNvPr>
          <p:cNvSpPr/>
          <p:nvPr/>
        </p:nvSpPr>
        <p:spPr>
          <a:xfrm rot="9972505">
            <a:off x="4304361" y="1735367"/>
            <a:ext cx="281410" cy="29288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44C23553-D768-4472-9E65-DEFDE4F7FEDB}"/>
              </a:ext>
            </a:extLst>
          </p:cNvPr>
          <p:cNvSpPr txBox="1"/>
          <p:nvPr/>
        </p:nvSpPr>
        <p:spPr>
          <a:xfrm rot="4612763">
            <a:off x="3155200" y="3174816"/>
            <a:ext cx="2672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Immediately shows selection here</a:t>
            </a:r>
          </a:p>
        </p:txBody>
      </p:sp>
    </p:spTree>
    <p:extLst>
      <p:ext uri="{BB962C8B-B14F-4D97-AF65-F5344CB8AC3E}">
        <p14:creationId xmlns:p14="http://schemas.microsoft.com/office/powerpoint/2010/main" val="4244524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6659300" y="2454242"/>
            <a:ext cx="4000817" cy="42756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see blue looks like mountains, know problem. </a:t>
            </a:r>
            <a:r>
              <a:rPr lang="en-US" dirty="0">
                <a:solidFill>
                  <a:srgbClr val="FF0000"/>
                </a:solidFill>
              </a:rPr>
              <a:t>OK to filter out.</a:t>
            </a:r>
          </a:p>
          <a:p>
            <a:pPr algn="ctr"/>
            <a:endParaRPr lang="en-US" dirty="0">
              <a:solidFill>
                <a:srgbClr val="0335FF"/>
              </a:solidFill>
            </a:endParaRPr>
          </a:p>
          <a:p>
            <a:pPr algn="ctr"/>
            <a:r>
              <a:rPr lang="en-US" dirty="0"/>
              <a:t>Red clearly relates to extreme high latitudes, but why?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Green continues to be a mystery, as does yellow…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D5689E85-6235-492D-B413-8A1C8CAD2645}"/>
              </a:ext>
            </a:extLst>
          </p:cNvPr>
          <p:cNvSpPr/>
          <p:nvPr/>
        </p:nvSpPr>
        <p:spPr>
          <a:xfrm>
            <a:off x="2129173" y="45067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8">
            <a:extLst>
              <a:ext uri="{FF2B5EF4-FFF2-40B4-BE49-F238E27FC236}">
                <a16:creationId xmlns:a16="http://schemas.microsoft.com/office/drawing/2014/main" xmlns="" id="{9959EFBE-D273-44C7-A2ED-94B45ECA4A00}"/>
              </a:ext>
            </a:extLst>
          </p:cNvPr>
          <p:cNvSpPr/>
          <p:nvPr/>
        </p:nvSpPr>
        <p:spPr>
          <a:xfrm>
            <a:off x="4716641" y="5943599"/>
            <a:ext cx="914400" cy="914400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User Selection 1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8B0CE5E8-EB6E-41BE-81CB-7FABB66C1AB8}"/>
              </a:ext>
            </a:extLst>
          </p:cNvPr>
          <p:cNvSpPr/>
          <p:nvPr/>
        </p:nvSpPr>
        <p:spPr>
          <a:xfrm>
            <a:off x="3926839" y="160731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36ED3EB7-F933-4BF1-8DA5-0BB4F3889B34}"/>
              </a:ext>
            </a:extLst>
          </p:cNvPr>
          <p:cNvSpPr/>
          <p:nvPr/>
        </p:nvSpPr>
        <p:spPr>
          <a:xfrm>
            <a:off x="3949698" y="164624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8BF1AA5C-C87D-4B90-9F46-B4E06D400487}"/>
              </a:ext>
            </a:extLst>
          </p:cNvPr>
          <p:cNvSpPr/>
          <p:nvPr/>
        </p:nvSpPr>
        <p:spPr>
          <a:xfrm>
            <a:off x="3995418" y="1695311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xmlns="" id="{966A44D0-BE38-4F96-847D-3E79615EEFB8}"/>
              </a:ext>
            </a:extLst>
          </p:cNvPr>
          <p:cNvSpPr/>
          <p:nvPr/>
        </p:nvSpPr>
        <p:spPr>
          <a:xfrm>
            <a:off x="4036075" y="159724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xmlns="" id="{00A49C3B-9E11-4F42-B729-EA0835069882}"/>
              </a:ext>
            </a:extLst>
          </p:cNvPr>
          <p:cNvSpPr/>
          <p:nvPr/>
        </p:nvSpPr>
        <p:spPr>
          <a:xfrm>
            <a:off x="4053857" y="16479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xmlns="" id="{5F8538CA-ECFE-472B-A221-E00C6B930318}"/>
              </a:ext>
            </a:extLst>
          </p:cNvPr>
          <p:cNvSpPr/>
          <p:nvPr/>
        </p:nvSpPr>
        <p:spPr>
          <a:xfrm>
            <a:off x="3973058" y="16737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xmlns="" id="{78607572-77BE-4686-ADCF-367630F545CF}"/>
              </a:ext>
            </a:extLst>
          </p:cNvPr>
          <p:cNvSpPr/>
          <p:nvPr/>
        </p:nvSpPr>
        <p:spPr>
          <a:xfrm>
            <a:off x="3937502" y="467156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xmlns="" id="{79C96814-016D-40C5-BB44-44FDBF084730}"/>
              </a:ext>
            </a:extLst>
          </p:cNvPr>
          <p:cNvSpPr/>
          <p:nvPr/>
        </p:nvSpPr>
        <p:spPr>
          <a:xfrm>
            <a:off x="4072096" y="470256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xmlns="" id="{A56E9A63-8889-47C9-89AD-620CEED320C5}"/>
              </a:ext>
            </a:extLst>
          </p:cNvPr>
          <p:cNvSpPr/>
          <p:nvPr/>
        </p:nvSpPr>
        <p:spPr>
          <a:xfrm>
            <a:off x="4114720" y="463876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xmlns="" id="{256B722D-3CB9-4474-86AA-4EAC3EB2D8BA}"/>
              </a:ext>
            </a:extLst>
          </p:cNvPr>
          <p:cNvSpPr/>
          <p:nvPr/>
        </p:nvSpPr>
        <p:spPr>
          <a:xfrm>
            <a:off x="4186937" y="467970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6AD8FD6F-CB24-493D-9FD8-C5936CDBF529}"/>
              </a:ext>
            </a:extLst>
          </p:cNvPr>
          <p:cNvSpPr/>
          <p:nvPr/>
        </p:nvSpPr>
        <p:spPr>
          <a:xfrm>
            <a:off x="4186937" y="474027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08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6659300" y="1607314"/>
            <a:ext cx="4000817" cy="5122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use “Explain vs. Others” right-click dialog on the two row subsets to clarify…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First red (xCO2 Frequent Value = -1.0) vs. “All else”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Make it use all features EXCEPT Lat, Lon, Time, and xCO2 (we already know how it behaves with these)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D5689E85-6235-492D-B413-8A1C8CAD2645}"/>
              </a:ext>
            </a:extLst>
          </p:cNvPr>
          <p:cNvSpPr/>
          <p:nvPr/>
        </p:nvSpPr>
        <p:spPr>
          <a:xfrm>
            <a:off x="2129173" y="45067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8">
            <a:extLst>
              <a:ext uri="{FF2B5EF4-FFF2-40B4-BE49-F238E27FC236}">
                <a16:creationId xmlns:a16="http://schemas.microsoft.com/office/drawing/2014/main" xmlns="" id="{9959EFBE-D273-44C7-A2ED-94B45ECA4A00}"/>
              </a:ext>
            </a:extLst>
          </p:cNvPr>
          <p:cNvSpPr/>
          <p:nvPr/>
        </p:nvSpPr>
        <p:spPr>
          <a:xfrm>
            <a:off x="4716641" y="5943599"/>
            <a:ext cx="914400" cy="914400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User Selection 1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8B0CE5E8-EB6E-41BE-81CB-7FABB66C1AB8}"/>
              </a:ext>
            </a:extLst>
          </p:cNvPr>
          <p:cNvSpPr/>
          <p:nvPr/>
        </p:nvSpPr>
        <p:spPr>
          <a:xfrm>
            <a:off x="3926839" y="160731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36ED3EB7-F933-4BF1-8DA5-0BB4F3889B34}"/>
              </a:ext>
            </a:extLst>
          </p:cNvPr>
          <p:cNvSpPr/>
          <p:nvPr/>
        </p:nvSpPr>
        <p:spPr>
          <a:xfrm>
            <a:off x="3949698" y="164624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8BF1AA5C-C87D-4B90-9F46-B4E06D400487}"/>
              </a:ext>
            </a:extLst>
          </p:cNvPr>
          <p:cNvSpPr/>
          <p:nvPr/>
        </p:nvSpPr>
        <p:spPr>
          <a:xfrm>
            <a:off x="3995418" y="1695311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xmlns="" id="{966A44D0-BE38-4F96-847D-3E79615EEFB8}"/>
              </a:ext>
            </a:extLst>
          </p:cNvPr>
          <p:cNvSpPr/>
          <p:nvPr/>
        </p:nvSpPr>
        <p:spPr>
          <a:xfrm>
            <a:off x="4036075" y="159724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xmlns="" id="{00A49C3B-9E11-4F42-B729-EA0835069882}"/>
              </a:ext>
            </a:extLst>
          </p:cNvPr>
          <p:cNvSpPr/>
          <p:nvPr/>
        </p:nvSpPr>
        <p:spPr>
          <a:xfrm>
            <a:off x="4053857" y="16479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xmlns="" id="{5F8538CA-ECFE-472B-A221-E00C6B930318}"/>
              </a:ext>
            </a:extLst>
          </p:cNvPr>
          <p:cNvSpPr/>
          <p:nvPr/>
        </p:nvSpPr>
        <p:spPr>
          <a:xfrm>
            <a:off x="3973058" y="16737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xmlns="" id="{78607572-77BE-4686-ADCF-367630F545CF}"/>
              </a:ext>
            </a:extLst>
          </p:cNvPr>
          <p:cNvSpPr/>
          <p:nvPr/>
        </p:nvSpPr>
        <p:spPr>
          <a:xfrm>
            <a:off x="3937502" y="467156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xmlns="" id="{79C96814-016D-40C5-BB44-44FDBF084730}"/>
              </a:ext>
            </a:extLst>
          </p:cNvPr>
          <p:cNvSpPr/>
          <p:nvPr/>
        </p:nvSpPr>
        <p:spPr>
          <a:xfrm>
            <a:off x="4072096" y="470256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xmlns="" id="{A56E9A63-8889-47C9-89AD-620CEED320C5}"/>
              </a:ext>
            </a:extLst>
          </p:cNvPr>
          <p:cNvSpPr/>
          <p:nvPr/>
        </p:nvSpPr>
        <p:spPr>
          <a:xfrm>
            <a:off x="4114720" y="463876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xmlns="" id="{256B722D-3CB9-4474-86AA-4EAC3EB2D8BA}"/>
              </a:ext>
            </a:extLst>
          </p:cNvPr>
          <p:cNvSpPr/>
          <p:nvPr/>
        </p:nvSpPr>
        <p:spPr>
          <a:xfrm>
            <a:off x="4186937" y="467970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6AD8FD6F-CB24-493D-9FD8-C5936CDBF529}"/>
              </a:ext>
            </a:extLst>
          </p:cNvPr>
          <p:cNvSpPr/>
          <p:nvPr/>
        </p:nvSpPr>
        <p:spPr>
          <a:xfrm>
            <a:off x="4186937" y="474027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" name="Table 201">
            <a:extLst>
              <a:ext uri="{FF2B5EF4-FFF2-40B4-BE49-F238E27FC236}">
                <a16:creationId xmlns:a16="http://schemas.microsoft.com/office/drawing/2014/main" xmlns="" id="{402ACEB8-E82D-48C1-9CB0-31EEF040CB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6417" y="3619664"/>
          <a:ext cx="3017756" cy="26880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177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Row Set: xCO2 Frequent Value = -1.0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dirty="0"/>
                        <a:t>1.2e6 / 6.1e6 = 23%</a:t>
                      </a:r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Origin: General Problem Scan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In Use: Yes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View Tabular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Save as file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Save as mask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Explain vs. other subset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Delete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Duplicate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4005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Modify / Manage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69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7196121" y="1458120"/>
            <a:ext cx="4000817" cy="5122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Aha! Red happens because Solar Azimuth has really high values… or if there’s ice on the ground. Known issues. OK to filter out. 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(continue for others… but methods returns “no suitable explanation found (&gt;65% explanatory power)” They will not be filtered out.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D5689E85-6235-492D-B413-8A1C8CAD2645}"/>
              </a:ext>
            </a:extLst>
          </p:cNvPr>
          <p:cNvSpPr/>
          <p:nvPr/>
        </p:nvSpPr>
        <p:spPr>
          <a:xfrm>
            <a:off x="2129173" y="45067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8">
            <a:extLst>
              <a:ext uri="{FF2B5EF4-FFF2-40B4-BE49-F238E27FC236}">
                <a16:creationId xmlns:a16="http://schemas.microsoft.com/office/drawing/2014/main" xmlns="" id="{9959EFBE-D273-44C7-A2ED-94B45ECA4A00}"/>
              </a:ext>
            </a:extLst>
          </p:cNvPr>
          <p:cNvSpPr/>
          <p:nvPr/>
        </p:nvSpPr>
        <p:spPr>
          <a:xfrm>
            <a:off x="4716641" y="5943599"/>
            <a:ext cx="914400" cy="914400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User Selection 1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8B0CE5E8-EB6E-41BE-81CB-7FABB66C1AB8}"/>
              </a:ext>
            </a:extLst>
          </p:cNvPr>
          <p:cNvSpPr/>
          <p:nvPr/>
        </p:nvSpPr>
        <p:spPr>
          <a:xfrm>
            <a:off x="3926839" y="160731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36ED3EB7-F933-4BF1-8DA5-0BB4F3889B34}"/>
              </a:ext>
            </a:extLst>
          </p:cNvPr>
          <p:cNvSpPr/>
          <p:nvPr/>
        </p:nvSpPr>
        <p:spPr>
          <a:xfrm>
            <a:off x="3949698" y="164624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8BF1AA5C-C87D-4B90-9F46-B4E06D400487}"/>
              </a:ext>
            </a:extLst>
          </p:cNvPr>
          <p:cNvSpPr/>
          <p:nvPr/>
        </p:nvSpPr>
        <p:spPr>
          <a:xfrm>
            <a:off x="3995418" y="1695311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xmlns="" id="{966A44D0-BE38-4F96-847D-3E79615EEFB8}"/>
              </a:ext>
            </a:extLst>
          </p:cNvPr>
          <p:cNvSpPr/>
          <p:nvPr/>
        </p:nvSpPr>
        <p:spPr>
          <a:xfrm>
            <a:off x="4036075" y="159724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xmlns="" id="{00A49C3B-9E11-4F42-B729-EA0835069882}"/>
              </a:ext>
            </a:extLst>
          </p:cNvPr>
          <p:cNvSpPr/>
          <p:nvPr/>
        </p:nvSpPr>
        <p:spPr>
          <a:xfrm>
            <a:off x="4053857" y="16479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xmlns="" id="{5F8538CA-ECFE-472B-A221-E00C6B930318}"/>
              </a:ext>
            </a:extLst>
          </p:cNvPr>
          <p:cNvSpPr/>
          <p:nvPr/>
        </p:nvSpPr>
        <p:spPr>
          <a:xfrm>
            <a:off x="3973058" y="16737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xmlns="" id="{78607572-77BE-4686-ADCF-367630F545CF}"/>
              </a:ext>
            </a:extLst>
          </p:cNvPr>
          <p:cNvSpPr/>
          <p:nvPr/>
        </p:nvSpPr>
        <p:spPr>
          <a:xfrm>
            <a:off x="3937502" y="467156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xmlns="" id="{79C96814-016D-40C5-BB44-44FDBF084730}"/>
              </a:ext>
            </a:extLst>
          </p:cNvPr>
          <p:cNvSpPr/>
          <p:nvPr/>
        </p:nvSpPr>
        <p:spPr>
          <a:xfrm>
            <a:off x="4072096" y="470256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xmlns="" id="{A56E9A63-8889-47C9-89AD-620CEED320C5}"/>
              </a:ext>
            </a:extLst>
          </p:cNvPr>
          <p:cNvSpPr/>
          <p:nvPr/>
        </p:nvSpPr>
        <p:spPr>
          <a:xfrm>
            <a:off x="4114720" y="463876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xmlns="" id="{256B722D-3CB9-4474-86AA-4EAC3EB2D8BA}"/>
              </a:ext>
            </a:extLst>
          </p:cNvPr>
          <p:cNvSpPr/>
          <p:nvPr/>
        </p:nvSpPr>
        <p:spPr>
          <a:xfrm>
            <a:off x="4186937" y="467970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6AD8FD6F-CB24-493D-9FD8-C5936CDBF529}"/>
              </a:ext>
            </a:extLst>
          </p:cNvPr>
          <p:cNvSpPr/>
          <p:nvPr/>
        </p:nvSpPr>
        <p:spPr>
          <a:xfrm>
            <a:off x="4186937" y="474027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70">
            <a:extLst>
              <a:ext uri="{FF2B5EF4-FFF2-40B4-BE49-F238E27FC236}">
                <a16:creationId xmlns:a16="http://schemas.microsoft.com/office/drawing/2014/main" xmlns="" id="{3F3373B4-570B-4DE1-98FB-29B9458DD673}"/>
              </a:ext>
            </a:extLst>
          </p:cNvPr>
          <p:cNvSpPr/>
          <p:nvPr/>
        </p:nvSpPr>
        <p:spPr>
          <a:xfrm>
            <a:off x="3598143" y="1089151"/>
            <a:ext cx="3686643" cy="4210762"/>
          </a:xfrm>
          <a:prstGeom prst="roundRect">
            <a:avLst/>
          </a:prstGeom>
          <a:solidFill>
            <a:srgbClr val="FBD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xmlns="" id="{755A7536-C13D-40CA-B217-86C205017EF7}"/>
              </a:ext>
            </a:extLst>
          </p:cNvPr>
          <p:cNvSpPr txBox="1"/>
          <p:nvPr/>
        </p:nvSpPr>
        <p:spPr>
          <a:xfrm>
            <a:off x="3885985" y="1080836"/>
            <a:ext cx="3524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Explanation of</a:t>
            </a:r>
          </a:p>
          <a:p>
            <a:r>
              <a:rPr lang="en-US" b="1" dirty="0">
                <a:solidFill>
                  <a:srgbClr val="FF0000"/>
                </a:solidFill>
              </a:rPr>
              <a:t>xCO2 Frequent Value = -1.0 </a:t>
            </a:r>
          </a:p>
          <a:p>
            <a:r>
              <a:rPr lang="en-US" dirty="0"/>
              <a:t>vs.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(everything else)</a:t>
            </a:r>
          </a:p>
          <a:p>
            <a:endParaRPr lang="en-US" dirty="0"/>
          </a:p>
          <a:p>
            <a:r>
              <a:rPr lang="en-US" dirty="0"/>
              <a:t>[progress bar / runtime complete]</a:t>
            </a:r>
          </a:p>
          <a:p>
            <a:r>
              <a:rPr lang="en-US" dirty="0"/>
              <a:t>Explains 86% variance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114300">
                    <a:schemeClr val="tx1">
                      <a:alpha val="40000"/>
                    </a:schemeClr>
                  </a:glow>
                </a:effectLst>
              </a:rPr>
              <a:t>Informative columns </a:t>
            </a:r>
            <a:r>
              <a:rPr lang="en-US" dirty="0"/>
              <a:t>= 4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xmlns="" id="{5FC6BF05-A60F-4458-9479-E133FA816A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59" y="2783373"/>
            <a:ext cx="270182" cy="2701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78FEABC-EBDE-4D9D-B062-C60CCB70012C}"/>
              </a:ext>
            </a:extLst>
          </p:cNvPr>
          <p:cNvSpPr/>
          <p:nvPr/>
        </p:nvSpPr>
        <p:spPr>
          <a:xfrm>
            <a:off x="3960361" y="3133614"/>
            <a:ext cx="2912153" cy="20411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s://upload.wikimedia.org/wikipedia/commons/f/f3/CART_tree_titanic_survivors.png">
            <a:extLst>
              <a:ext uri="{FF2B5EF4-FFF2-40B4-BE49-F238E27FC236}">
                <a16:creationId xmlns:a16="http://schemas.microsoft.com/office/drawing/2014/main" xmlns="" id="{2B7C1B90-7F5D-4C81-96A5-41A86550C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69" t="10660" r="14764" b="7088"/>
          <a:stretch/>
        </p:blipFill>
        <p:spPr bwMode="auto">
          <a:xfrm>
            <a:off x="5452842" y="3173254"/>
            <a:ext cx="1380699" cy="19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xmlns="" id="{F1416050-E370-491F-93E1-E7A792C210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59" y="2513576"/>
            <a:ext cx="270182" cy="270182"/>
          </a:xfrm>
          <a:prstGeom prst="rect">
            <a:avLst/>
          </a:prstGeom>
        </p:spPr>
      </p:pic>
      <p:sp>
        <p:nvSpPr>
          <p:cNvPr id="215" name="Oval 214">
            <a:extLst>
              <a:ext uri="{FF2B5EF4-FFF2-40B4-BE49-F238E27FC236}">
                <a16:creationId xmlns:a16="http://schemas.microsoft.com/office/drawing/2014/main" xmlns="" id="{4DDB4FE5-3928-4964-89D6-C484B6E2F9D4}"/>
              </a:ext>
            </a:extLst>
          </p:cNvPr>
          <p:cNvSpPr/>
          <p:nvPr/>
        </p:nvSpPr>
        <p:spPr>
          <a:xfrm>
            <a:off x="5524089" y="4200787"/>
            <a:ext cx="202411" cy="202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3E71BAC4-D63E-4EEF-AF9A-164FF9D462C2}"/>
              </a:ext>
            </a:extLst>
          </p:cNvPr>
          <p:cNvSpPr/>
          <p:nvPr/>
        </p:nvSpPr>
        <p:spPr>
          <a:xfrm>
            <a:off x="5676489" y="4353187"/>
            <a:ext cx="202411" cy="202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0DFC9817-646E-426F-ABE5-6C36F4355951}"/>
              </a:ext>
            </a:extLst>
          </p:cNvPr>
          <p:cNvSpPr/>
          <p:nvPr/>
        </p:nvSpPr>
        <p:spPr>
          <a:xfrm>
            <a:off x="5914499" y="4759891"/>
            <a:ext cx="202411" cy="202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xmlns="" id="{994B70C6-5C4C-489D-B988-D72852E686C9}"/>
              </a:ext>
            </a:extLst>
          </p:cNvPr>
          <p:cNvSpPr/>
          <p:nvPr/>
        </p:nvSpPr>
        <p:spPr>
          <a:xfrm>
            <a:off x="6539282" y="3651347"/>
            <a:ext cx="202411" cy="2024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xmlns="" id="{927224FB-6ACC-4ABB-9F74-F7A7EED29F93}"/>
              </a:ext>
            </a:extLst>
          </p:cNvPr>
          <p:cNvSpPr/>
          <p:nvPr/>
        </p:nvSpPr>
        <p:spPr>
          <a:xfrm>
            <a:off x="6444515" y="4768043"/>
            <a:ext cx="202411" cy="2024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xmlns="" id="{CAF72C99-88D5-4294-B88E-252773E51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88594"/>
              </p:ext>
            </p:extLst>
          </p:nvPr>
        </p:nvGraphicFramePr>
        <p:xfrm>
          <a:off x="3979218" y="3151535"/>
          <a:ext cx="1455084" cy="955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6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2455">
                  <a:extLst>
                    <a:ext uri="{9D8B030D-6E8A-4147-A177-3AD203B41FA5}">
                      <a16:colId xmlns:a16="http://schemas.microsoft.com/office/drawing/2014/main" xmlns="" val="424798540"/>
                    </a:ext>
                  </a:extLst>
                </a:gridCol>
              </a:tblGrid>
              <a:tr h="19106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Informative Features =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PVE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1067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Solar Azimuth (&gt; 70, &lt;-70)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80%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1067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err="1"/>
                        <a:t>Blended_albedo</a:t>
                      </a:r>
                      <a:r>
                        <a:rPr lang="en-US" sz="800" baseline="0" dirty="0"/>
                        <a:t> (&gt; 0.8)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10%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1067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Aerosols (&gt; 0.8)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2%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1067"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 err="1"/>
                        <a:t>dP</a:t>
                      </a:r>
                      <a:r>
                        <a:rPr lang="en-US" sz="800" baseline="0" dirty="0"/>
                        <a:t> (&lt; -5.0)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aseline="0" dirty="0"/>
                        <a:t>1.5%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52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What’s the Goal?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0235" y="1288517"/>
            <a:ext cx="6062429" cy="4832092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4400" dirty="0"/>
              <a:t>Support </a:t>
            </a:r>
            <a:r>
              <a:rPr lang="en-US" sz="4400" u="sng" dirty="0"/>
              <a:t>Later</a:t>
            </a:r>
            <a:r>
              <a:rPr lang="en-US" sz="4400" dirty="0"/>
              <a:t>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/>
              <a:t>Inspect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Understand populations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Relate Columns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Build intuition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/>
              <a:t>Filter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4400" dirty="0"/>
              <a:t>Export findings</a:t>
            </a:r>
            <a:endParaRPr lang="en-US" sz="4400" dirty="0">
              <a:solidFill>
                <a:srgbClr val="00FCF9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4039" y="1150126"/>
            <a:ext cx="3428439" cy="5262979"/>
          </a:xfrm>
          <a:prstGeom prst="rect">
            <a:avLst/>
          </a:prstGeom>
          <a:solidFill>
            <a:srgbClr val="00B0F0">
              <a:alpha val="1607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Mission Engineering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Thermal </a:t>
            </a:r>
            <a:r>
              <a:rPr lang="en-US" sz="2400" dirty="0" err="1"/>
              <a:t>Vac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Calibration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b="1" dirty="0"/>
              <a:t>Ops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System Health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Data Quality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Pipeline Statistics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b="1" dirty="0"/>
              <a:t>Science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Time and Space Grids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High Dimensionality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Multiple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GIS pain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805580" y="2999037"/>
            <a:ext cx="6641552" cy="1767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641310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Some app features are required but common and some are </a:t>
            </a:r>
            <a:r>
              <a:rPr lang="en-US" sz="28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revolutionary</a:t>
            </a:r>
            <a:r>
              <a:rPr lang="en-US" sz="28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</p:spTree>
    <p:extLst>
      <p:ext uri="{BB962C8B-B14F-4D97-AF65-F5344CB8AC3E}">
        <p14:creationId xmlns:p14="http://schemas.microsoft.com/office/powerpoint/2010/main" val="1424672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loud 67"/>
          <p:cNvSpPr/>
          <p:nvPr/>
        </p:nvSpPr>
        <p:spPr>
          <a:xfrm>
            <a:off x="7196121" y="1458120"/>
            <a:ext cx="4000817" cy="51225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a new row subset of red AND blue, but don’t use green or yellow.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Then right-click on that new subset and “save this subset of the original file” to effectively filter out the known issues.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 Frequent Value = -1.0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2096" y="5943599"/>
            <a:ext cx="914400" cy="914400"/>
          </a:xfrm>
          <a:prstGeom prst="roundRect">
            <a:avLst/>
          </a:prstGeom>
          <a:solidFill>
            <a:srgbClr val="033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 = 0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97460" y="5943599"/>
            <a:ext cx="914400" cy="914400"/>
          </a:xfrm>
          <a:prstGeom prst="roundRect">
            <a:avLst/>
          </a:prstGeom>
          <a:solidFill>
            <a:srgbClr val="00F9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 &gt; 1.0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Spectral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Spatial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728BD1-281C-405F-B4AC-9254F460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1067698"/>
            <a:ext cx="4986694" cy="26635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9DDEC2-5C2E-49BF-9F93-643F34791A52}"/>
              </a:ext>
            </a:extLst>
          </p:cNvPr>
          <p:cNvSpPr/>
          <p:nvPr/>
        </p:nvSpPr>
        <p:spPr>
          <a:xfrm>
            <a:off x="3373656" y="344392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Longitude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93050EA0-81D5-40BD-9694-346A2B8638C3}"/>
              </a:ext>
            </a:extLst>
          </p:cNvPr>
          <p:cNvSpPr/>
          <p:nvPr/>
        </p:nvSpPr>
        <p:spPr>
          <a:xfrm rot="16200000">
            <a:off x="801353" y="2120307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544579E-0075-441B-A323-0E4DFA560120}"/>
              </a:ext>
            </a:extLst>
          </p:cNvPr>
          <p:cNvSpPr/>
          <p:nvPr/>
        </p:nvSpPr>
        <p:spPr>
          <a:xfrm>
            <a:off x="5144712" y="24085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4590D7A-9F19-43EB-890C-C3406D99DC90}"/>
              </a:ext>
            </a:extLst>
          </p:cNvPr>
          <p:cNvSpPr/>
          <p:nvPr/>
        </p:nvSpPr>
        <p:spPr>
          <a:xfrm>
            <a:off x="5579577" y="213938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CC9080F-8DA5-440E-B68A-6B60BADFE3D6}"/>
              </a:ext>
            </a:extLst>
          </p:cNvPr>
          <p:cNvSpPr/>
          <p:nvPr/>
        </p:nvSpPr>
        <p:spPr>
          <a:xfrm>
            <a:off x="5905517" y="182017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A4A6AA5-9672-4430-812B-8DFCC80306A4}"/>
              </a:ext>
            </a:extLst>
          </p:cNvPr>
          <p:cNvSpPr/>
          <p:nvPr/>
        </p:nvSpPr>
        <p:spPr>
          <a:xfrm>
            <a:off x="5951236" y="197959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B32D5B75-C923-463A-B9AA-ECB3E55FD894}"/>
              </a:ext>
            </a:extLst>
          </p:cNvPr>
          <p:cNvSpPr/>
          <p:nvPr/>
        </p:nvSpPr>
        <p:spPr>
          <a:xfrm>
            <a:off x="5762042" y="200929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AF81B872-D637-466E-B973-2AC49F31B650}"/>
              </a:ext>
            </a:extLst>
          </p:cNvPr>
          <p:cNvSpPr/>
          <p:nvPr/>
        </p:nvSpPr>
        <p:spPr>
          <a:xfrm>
            <a:off x="4597921" y="1949206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7383A28E-D8AD-4A54-9269-E6174A03CE0C}"/>
              </a:ext>
            </a:extLst>
          </p:cNvPr>
          <p:cNvSpPr/>
          <p:nvPr/>
        </p:nvSpPr>
        <p:spPr>
          <a:xfrm>
            <a:off x="4476144" y="236280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2F06A64F-A9A4-4BC7-B792-D56661A6A3A0}"/>
              </a:ext>
            </a:extLst>
          </p:cNvPr>
          <p:cNvSpPr/>
          <p:nvPr/>
        </p:nvSpPr>
        <p:spPr>
          <a:xfrm>
            <a:off x="4076717" y="210199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0B0B7EF4-9A3F-4BDA-B902-5FCECC078973}"/>
              </a:ext>
            </a:extLst>
          </p:cNvPr>
          <p:cNvSpPr/>
          <p:nvPr/>
        </p:nvSpPr>
        <p:spPr>
          <a:xfrm>
            <a:off x="3087261" y="200368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034DE1D2-FBF5-4E01-B137-ECD1A588C28F}"/>
              </a:ext>
            </a:extLst>
          </p:cNvPr>
          <p:cNvSpPr/>
          <p:nvPr/>
        </p:nvSpPr>
        <p:spPr>
          <a:xfrm>
            <a:off x="2199136" y="19457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69E24D33-6A65-47AB-82E7-CD9245D5CBA0}"/>
              </a:ext>
            </a:extLst>
          </p:cNvPr>
          <p:cNvSpPr/>
          <p:nvPr/>
        </p:nvSpPr>
        <p:spPr>
          <a:xfrm>
            <a:off x="3030699" y="245424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2EDE7E88-3FE8-4BDC-B8EA-166E7371F023}"/>
              </a:ext>
            </a:extLst>
          </p:cNvPr>
          <p:cNvSpPr/>
          <p:nvPr/>
        </p:nvSpPr>
        <p:spPr>
          <a:xfrm>
            <a:off x="1967696" y="244607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6ACF4750-DF0F-4596-820F-5E7E21C1D7D0}"/>
              </a:ext>
            </a:extLst>
          </p:cNvPr>
          <p:cNvSpPr/>
          <p:nvPr/>
        </p:nvSpPr>
        <p:spPr>
          <a:xfrm>
            <a:off x="4497035" y="2668728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4D82565B-5169-4900-B32F-8F3AF43650C6}"/>
              </a:ext>
            </a:extLst>
          </p:cNvPr>
          <p:cNvSpPr/>
          <p:nvPr/>
        </p:nvSpPr>
        <p:spPr>
          <a:xfrm>
            <a:off x="4506903" y="260848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324A4E23-B61A-4456-BBF9-10BD2B7756E8}"/>
              </a:ext>
            </a:extLst>
          </p:cNvPr>
          <p:cNvSpPr/>
          <p:nvPr/>
        </p:nvSpPr>
        <p:spPr>
          <a:xfrm>
            <a:off x="3350796" y="2506972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8282401-4BEB-4561-A1FA-E5927F5C9211}"/>
              </a:ext>
            </a:extLst>
          </p:cNvPr>
          <p:cNvSpPr/>
          <p:nvPr/>
        </p:nvSpPr>
        <p:spPr>
          <a:xfrm>
            <a:off x="2687618" y="266872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2BFD1A32-8D82-4DF2-AF25-B6EBE5D03F70}"/>
              </a:ext>
            </a:extLst>
          </p:cNvPr>
          <p:cNvSpPr/>
          <p:nvPr/>
        </p:nvSpPr>
        <p:spPr>
          <a:xfrm>
            <a:off x="5297112" y="256092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7367CF52-F28C-44CE-A5E5-B9510B4414AA}"/>
              </a:ext>
            </a:extLst>
          </p:cNvPr>
          <p:cNvSpPr/>
          <p:nvPr/>
        </p:nvSpPr>
        <p:spPr>
          <a:xfrm>
            <a:off x="4099576" y="323101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CC747AF3-6461-4902-9173-C58500045CE8}"/>
              </a:ext>
            </a:extLst>
          </p:cNvPr>
          <p:cNvSpPr/>
          <p:nvPr/>
        </p:nvSpPr>
        <p:spPr>
          <a:xfrm>
            <a:off x="4473040" y="318529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53F25D4-F642-4C1C-A3BD-C874738A8E33}"/>
              </a:ext>
            </a:extLst>
          </p:cNvPr>
          <p:cNvSpPr/>
          <p:nvPr/>
        </p:nvSpPr>
        <p:spPr>
          <a:xfrm>
            <a:off x="3491856" y="313706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ECF7227B-EDE3-4730-9CB7-1F540188574A}"/>
              </a:ext>
            </a:extLst>
          </p:cNvPr>
          <p:cNvSpPr/>
          <p:nvPr/>
        </p:nvSpPr>
        <p:spPr>
          <a:xfrm>
            <a:off x="3082836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B4311721-ECEC-4460-BC81-EC247C027543}"/>
              </a:ext>
            </a:extLst>
          </p:cNvPr>
          <p:cNvSpPr/>
          <p:nvPr/>
        </p:nvSpPr>
        <p:spPr>
          <a:xfrm>
            <a:off x="2473262" y="31469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21196DB8-4672-4759-A884-D82B9C0E26B6}"/>
              </a:ext>
            </a:extLst>
          </p:cNvPr>
          <p:cNvSpPr/>
          <p:nvPr/>
        </p:nvSpPr>
        <p:spPr>
          <a:xfrm>
            <a:off x="2082666" y="321667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53FD03EC-1017-4F45-BABD-BA1E54A20F60}"/>
              </a:ext>
            </a:extLst>
          </p:cNvPr>
          <p:cNvSpPr/>
          <p:nvPr/>
        </p:nvSpPr>
        <p:spPr>
          <a:xfrm>
            <a:off x="5098163" y="322538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84F09A5D-5E68-4BA0-A7BE-7EA6E189E4B6}"/>
              </a:ext>
            </a:extLst>
          </p:cNvPr>
          <p:cNvSpPr/>
          <p:nvPr/>
        </p:nvSpPr>
        <p:spPr>
          <a:xfrm>
            <a:off x="3755078" y="31891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03CBAF9-6FD9-4D1C-95A6-16424F0613FC}"/>
              </a:ext>
            </a:extLst>
          </p:cNvPr>
          <p:cNvSpPr/>
          <p:nvPr/>
        </p:nvSpPr>
        <p:spPr>
          <a:xfrm>
            <a:off x="3995418" y="308100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84B5763B-A25F-4395-A63C-1F83D030D4F7}"/>
              </a:ext>
            </a:extLst>
          </p:cNvPr>
          <p:cNvSpPr/>
          <p:nvPr/>
        </p:nvSpPr>
        <p:spPr>
          <a:xfrm>
            <a:off x="3358307" y="320815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CD86D97E-FC7C-4E0A-8779-026C62F800E0}"/>
              </a:ext>
            </a:extLst>
          </p:cNvPr>
          <p:cNvSpPr/>
          <p:nvPr/>
        </p:nvSpPr>
        <p:spPr>
          <a:xfrm>
            <a:off x="1902549" y="31434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EA4E9892-D759-4834-9016-7E8F21573679}"/>
              </a:ext>
            </a:extLst>
          </p:cNvPr>
          <p:cNvSpPr/>
          <p:nvPr/>
        </p:nvSpPr>
        <p:spPr>
          <a:xfrm>
            <a:off x="3693662" y="138954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C3214FB8-5BAF-440C-8C16-65165D069AA6}"/>
              </a:ext>
            </a:extLst>
          </p:cNvPr>
          <p:cNvSpPr/>
          <p:nvPr/>
        </p:nvSpPr>
        <p:spPr>
          <a:xfrm>
            <a:off x="3550068" y="124224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9B479E27-6888-4723-8653-06E9A7A9B010}"/>
              </a:ext>
            </a:extLst>
          </p:cNvPr>
          <p:cNvSpPr/>
          <p:nvPr/>
        </p:nvSpPr>
        <p:spPr>
          <a:xfrm>
            <a:off x="4756898" y="126510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F1F08B25-89F3-4F88-9FC8-8DDDF78D33E1}"/>
              </a:ext>
            </a:extLst>
          </p:cNvPr>
          <p:cNvSpPr/>
          <p:nvPr/>
        </p:nvSpPr>
        <p:spPr>
          <a:xfrm>
            <a:off x="5823849" y="13108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30AA8FE7-2A88-45B8-8C14-AC3A34B15591}"/>
              </a:ext>
            </a:extLst>
          </p:cNvPr>
          <p:cNvSpPr/>
          <p:nvPr/>
        </p:nvSpPr>
        <p:spPr>
          <a:xfrm>
            <a:off x="5905517" y="12422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3DE0C2C6-DA4F-4F15-9E9F-E73A6E99ED4C}"/>
              </a:ext>
            </a:extLst>
          </p:cNvPr>
          <p:cNvSpPr/>
          <p:nvPr/>
        </p:nvSpPr>
        <p:spPr>
          <a:xfrm>
            <a:off x="4091861" y="12724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67F3216D-0D0F-430B-BA8B-DD3DC8EDF2E6}"/>
              </a:ext>
            </a:extLst>
          </p:cNvPr>
          <p:cNvSpPr/>
          <p:nvPr/>
        </p:nvSpPr>
        <p:spPr>
          <a:xfrm>
            <a:off x="2610725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2B8FF9A7-93A0-4FFE-B198-B7DA79191367}"/>
              </a:ext>
            </a:extLst>
          </p:cNvPr>
          <p:cNvSpPr/>
          <p:nvPr/>
        </p:nvSpPr>
        <p:spPr>
          <a:xfrm>
            <a:off x="2024539" y="14468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3B94E39-5EDF-4BFC-AF67-2B457F5AC441}"/>
              </a:ext>
            </a:extLst>
          </p:cNvPr>
          <p:cNvSpPr/>
          <p:nvPr/>
        </p:nvSpPr>
        <p:spPr>
          <a:xfrm>
            <a:off x="2287351" y="146969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4355E9D4-10C3-4174-99AA-4BD6816E5045}"/>
              </a:ext>
            </a:extLst>
          </p:cNvPr>
          <p:cNvSpPr/>
          <p:nvPr/>
        </p:nvSpPr>
        <p:spPr>
          <a:xfrm>
            <a:off x="3190743" y="141240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E3D2E282-1A1E-44B1-8B37-31B30B403FD6}"/>
              </a:ext>
            </a:extLst>
          </p:cNvPr>
          <p:cNvSpPr/>
          <p:nvPr/>
        </p:nvSpPr>
        <p:spPr>
          <a:xfrm>
            <a:off x="5521450" y="13181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xmlns="" id="{089F3518-B3DD-4554-A031-68A6B0D9D3FA}"/>
              </a:ext>
            </a:extLst>
          </p:cNvPr>
          <p:cNvSpPr/>
          <p:nvPr/>
        </p:nvSpPr>
        <p:spPr>
          <a:xfrm>
            <a:off x="2320662" y="13410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C069EA10-1495-4404-AE3B-9FE0B1C3CF31}"/>
              </a:ext>
            </a:extLst>
          </p:cNvPr>
          <p:cNvSpPr/>
          <p:nvPr/>
        </p:nvSpPr>
        <p:spPr>
          <a:xfrm>
            <a:off x="2431939" y="123804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xmlns="" id="{F3611D03-942B-4A9A-8F7C-AEECE9A996F9}"/>
              </a:ext>
            </a:extLst>
          </p:cNvPr>
          <p:cNvSpPr/>
          <p:nvPr/>
        </p:nvSpPr>
        <p:spPr>
          <a:xfrm>
            <a:off x="2700083" y="26322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xmlns="" id="{40B1E21B-0EEE-456C-9697-3A3731469F58}"/>
              </a:ext>
            </a:extLst>
          </p:cNvPr>
          <p:cNvSpPr/>
          <p:nvPr/>
        </p:nvSpPr>
        <p:spPr>
          <a:xfrm>
            <a:off x="2664758" y="272173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8C37EA3-958A-4E70-88B4-FCBACA2E6597}"/>
              </a:ext>
            </a:extLst>
          </p:cNvPr>
          <p:cNvSpPr/>
          <p:nvPr/>
        </p:nvSpPr>
        <p:spPr>
          <a:xfrm>
            <a:off x="2656444" y="280837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EA4FE87C-362F-4960-B1CB-1DD9D8FA9372}"/>
              </a:ext>
            </a:extLst>
          </p:cNvPr>
          <p:cNvSpPr/>
          <p:nvPr/>
        </p:nvSpPr>
        <p:spPr>
          <a:xfrm>
            <a:off x="4666141" y="20036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EF2AB155-142F-4EB6-9699-E94291A34485}"/>
              </a:ext>
            </a:extLst>
          </p:cNvPr>
          <p:cNvSpPr/>
          <p:nvPr/>
        </p:nvSpPr>
        <p:spPr>
          <a:xfrm>
            <a:off x="4709714" y="202654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993C01E7-A111-4BFC-9D21-C67BC96CF6C1}"/>
              </a:ext>
            </a:extLst>
          </p:cNvPr>
          <p:cNvSpPr/>
          <p:nvPr/>
        </p:nvSpPr>
        <p:spPr>
          <a:xfrm>
            <a:off x="4615117" y="20110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xmlns="" id="{28B6F13D-9152-48A9-851D-462BDAF5E1C7}"/>
              </a:ext>
            </a:extLst>
          </p:cNvPr>
          <p:cNvSpPr/>
          <p:nvPr/>
        </p:nvSpPr>
        <p:spPr>
          <a:xfrm>
            <a:off x="4709714" y="19846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xmlns="" id="{84344661-5B32-45CB-83BE-B68D8742F337}"/>
              </a:ext>
            </a:extLst>
          </p:cNvPr>
          <p:cNvSpPr/>
          <p:nvPr/>
        </p:nvSpPr>
        <p:spPr>
          <a:xfrm>
            <a:off x="2679303" y="2765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xmlns="" id="{7A06C5E9-9972-486C-BF28-3D692F01B462}"/>
              </a:ext>
            </a:extLst>
          </p:cNvPr>
          <p:cNvSpPr/>
          <p:nvPr/>
        </p:nvSpPr>
        <p:spPr>
          <a:xfrm>
            <a:off x="2473062" y="149344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xmlns="" id="{98A992B3-7F2E-4C2B-9C2E-878DD460724E}"/>
              </a:ext>
            </a:extLst>
          </p:cNvPr>
          <p:cNvSpPr/>
          <p:nvPr/>
        </p:nvSpPr>
        <p:spPr>
          <a:xfrm>
            <a:off x="2049002" y="181150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xmlns="" id="{F678383C-357D-4FD3-B3D6-861580C4196C}"/>
              </a:ext>
            </a:extLst>
          </p:cNvPr>
          <p:cNvSpPr/>
          <p:nvPr/>
        </p:nvSpPr>
        <p:spPr>
          <a:xfrm>
            <a:off x="2010310" y="17295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CF9D4857-40F1-4423-9342-F0F5BEFCC564}"/>
              </a:ext>
            </a:extLst>
          </p:cNvPr>
          <p:cNvSpPr/>
          <p:nvPr/>
        </p:nvSpPr>
        <p:spPr>
          <a:xfrm>
            <a:off x="2352152" y="322298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xmlns="" id="{B92BAD88-F2FA-427F-8FB2-7983E7C752A1}"/>
              </a:ext>
            </a:extLst>
          </p:cNvPr>
          <p:cNvSpPr/>
          <p:nvPr/>
        </p:nvSpPr>
        <p:spPr>
          <a:xfrm>
            <a:off x="3885985" y="320815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xmlns="" id="{C94081F6-C084-45DE-8634-085C64BC1300}"/>
              </a:ext>
            </a:extLst>
          </p:cNvPr>
          <p:cNvSpPr/>
          <p:nvPr/>
        </p:nvSpPr>
        <p:spPr>
          <a:xfrm>
            <a:off x="4802617" y="321106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xmlns="" id="{CCC49AA1-6E0E-4CD9-8E69-67FD4DED6C34}"/>
              </a:ext>
            </a:extLst>
          </p:cNvPr>
          <p:cNvSpPr/>
          <p:nvPr/>
        </p:nvSpPr>
        <p:spPr>
          <a:xfrm>
            <a:off x="5283541" y="31882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ngs.noaa.gov/PUBS_LIB/egm96.htg/fig3.gif">
            <a:extLst>
              <a:ext uri="{FF2B5EF4-FFF2-40B4-BE49-F238E27FC236}">
                <a16:creationId xmlns:a16="http://schemas.microsoft.com/office/drawing/2014/main" xmlns="" id="{FEFA00CE-8175-4AAC-8145-F07C8D6A6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0" t="19571" r="22260" b="15801"/>
          <a:stretch/>
        </p:blipFill>
        <p:spPr bwMode="auto">
          <a:xfrm>
            <a:off x="1143702" y="3792372"/>
            <a:ext cx="4989997" cy="200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75B48B4-92BB-4A19-91ED-D5D75E16E461}"/>
              </a:ext>
            </a:extLst>
          </p:cNvPr>
          <p:cNvSpPr/>
          <p:nvPr/>
        </p:nvSpPr>
        <p:spPr>
          <a:xfrm>
            <a:off x="3453168" y="536837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Time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324B34CE-0D41-4880-BCDC-D9726F5E6EFD}"/>
              </a:ext>
            </a:extLst>
          </p:cNvPr>
          <p:cNvSpPr/>
          <p:nvPr/>
        </p:nvSpPr>
        <p:spPr>
          <a:xfrm rot="16200000">
            <a:off x="728278" y="4458786"/>
            <a:ext cx="956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</a:rPr>
              <a:t>Latitude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xmlns="" id="{6E8DC865-231C-40CC-B6FD-08D63BF75249}"/>
              </a:ext>
            </a:extLst>
          </p:cNvPr>
          <p:cNvSpPr/>
          <p:nvPr/>
        </p:nvSpPr>
        <p:spPr>
          <a:xfrm>
            <a:off x="2045643" y="479696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01EBEA5C-B752-4162-9276-835C1564B83F}"/>
              </a:ext>
            </a:extLst>
          </p:cNvPr>
          <p:cNvSpPr/>
          <p:nvPr/>
        </p:nvSpPr>
        <p:spPr>
          <a:xfrm>
            <a:off x="4597921" y="46288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27287270-B39E-4971-91B8-686F11AADA10}"/>
              </a:ext>
            </a:extLst>
          </p:cNvPr>
          <p:cNvSpPr/>
          <p:nvPr/>
        </p:nvSpPr>
        <p:spPr>
          <a:xfrm>
            <a:off x="2062857" y="4003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E918DD84-7134-45EF-A220-33403A958F41}"/>
              </a:ext>
            </a:extLst>
          </p:cNvPr>
          <p:cNvSpPr/>
          <p:nvPr/>
        </p:nvSpPr>
        <p:spPr>
          <a:xfrm>
            <a:off x="2648237" y="486924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507876DF-4FEF-4516-9750-188D1D63ED58}"/>
              </a:ext>
            </a:extLst>
          </p:cNvPr>
          <p:cNvSpPr/>
          <p:nvPr/>
        </p:nvSpPr>
        <p:spPr>
          <a:xfrm>
            <a:off x="3316436" y="477410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A192DA6F-12A7-4C0B-A85B-40DF73B6EF73}"/>
              </a:ext>
            </a:extLst>
          </p:cNvPr>
          <p:cNvSpPr/>
          <p:nvPr/>
        </p:nvSpPr>
        <p:spPr>
          <a:xfrm>
            <a:off x="3881802" y="4950934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xmlns="" id="{BF6C1233-5BB0-415C-AA7B-82A868E9CFE2}"/>
              </a:ext>
            </a:extLst>
          </p:cNvPr>
          <p:cNvSpPr/>
          <p:nvPr/>
        </p:nvSpPr>
        <p:spPr>
          <a:xfrm>
            <a:off x="4506903" y="46947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14A0BCE7-DDF8-4F66-B386-19F8365BB506}"/>
              </a:ext>
            </a:extLst>
          </p:cNvPr>
          <p:cNvSpPr/>
          <p:nvPr/>
        </p:nvSpPr>
        <p:spPr>
          <a:xfrm>
            <a:off x="5579577" y="443863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4E2FBBE1-1A29-48EF-BF01-ADE53BA4D196}"/>
              </a:ext>
            </a:extLst>
          </p:cNvPr>
          <p:cNvSpPr/>
          <p:nvPr/>
        </p:nvSpPr>
        <p:spPr>
          <a:xfrm>
            <a:off x="4811703" y="4999529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72C91BC5-2B15-4F5D-A7C8-1D102BEF1DD2}"/>
              </a:ext>
            </a:extLst>
          </p:cNvPr>
          <p:cNvSpPr/>
          <p:nvPr/>
        </p:nvSpPr>
        <p:spPr>
          <a:xfrm>
            <a:off x="3972558" y="5076133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12050B0B-E5D7-47F2-8FA3-6C8AACF53431}"/>
              </a:ext>
            </a:extLst>
          </p:cNvPr>
          <p:cNvSpPr/>
          <p:nvPr/>
        </p:nvSpPr>
        <p:spPr>
          <a:xfrm>
            <a:off x="4416516" y="4352421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06DFD75E-3ACC-4564-A6B5-4F99C80643D4}"/>
              </a:ext>
            </a:extLst>
          </p:cNvPr>
          <p:cNvSpPr/>
          <p:nvPr/>
        </p:nvSpPr>
        <p:spPr>
          <a:xfrm>
            <a:off x="2121168" y="4248537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E58B39D6-24D8-41A5-BB8B-8604757192B9}"/>
              </a:ext>
            </a:extLst>
          </p:cNvPr>
          <p:cNvSpPr/>
          <p:nvPr/>
        </p:nvSpPr>
        <p:spPr>
          <a:xfrm>
            <a:off x="2059806" y="4318940"/>
            <a:ext cx="45719" cy="45719"/>
          </a:xfrm>
          <a:prstGeom prst="ellipse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A3FF8F70-B811-490C-B132-BFD2BD7AC9C1}"/>
              </a:ext>
            </a:extLst>
          </p:cNvPr>
          <p:cNvSpPr/>
          <p:nvPr/>
        </p:nvSpPr>
        <p:spPr>
          <a:xfrm>
            <a:off x="4637976" y="461393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5E1B52F-0D49-4C88-BAAB-D45D87FBA409}"/>
              </a:ext>
            </a:extLst>
          </p:cNvPr>
          <p:cNvSpPr/>
          <p:nvPr/>
        </p:nvSpPr>
        <p:spPr>
          <a:xfrm>
            <a:off x="4621744" y="465282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FAE88FA8-C730-4A40-A424-E7588EF274ED}"/>
              </a:ext>
            </a:extLst>
          </p:cNvPr>
          <p:cNvSpPr/>
          <p:nvPr/>
        </p:nvSpPr>
        <p:spPr>
          <a:xfrm>
            <a:off x="4564323" y="464300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5F47CAE8-26F9-472A-B5CC-B23D089FBC82}"/>
              </a:ext>
            </a:extLst>
          </p:cNvPr>
          <p:cNvSpPr/>
          <p:nvPr/>
        </p:nvSpPr>
        <p:spPr>
          <a:xfrm>
            <a:off x="5207521" y="523846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9187CCC9-843E-48FF-9A37-1BD57FC15631}"/>
              </a:ext>
            </a:extLst>
          </p:cNvPr>
          <p:cNvSpPr/>
          <p:nvPr/>
        </p:nvSpPr>
        <p:spPr>
          <a:xfrm>
            <a:off x="5230380" y="526132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xmlns="" id="{A72136A6-B0D4-47EE-98D9-57959FB29DAE}"/>
              </a:ext>
            </a:extLst>
          </p:cNvPr>
          <p:cNvSpPr/>
          <p:nvPr/>
        </p:nvSpPr>
        <p:spPr>
          <a:xfrm>
            <a:off x="4885099" y="533314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32D5D991-A8A8-4745-85AC-0F0D4669F2B7}"/>
              </a:ext>
            </a:extLst>
          </p:cNvPr>
          <p:cNvSpPr/>
          <p:nvPr/>
        </p:nvSpPr>
        <p:spPr>
          <a:xfrm>
            <a:off x="5184661" y="541910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F64ADAB7-DF03-4168-AD37-E5F2DD97CA1E}"/>
              </a:ext>
            </a:extLst>
          </p:cNvPr>
          <p:cNvSpPr/>
          <p:nvPr/>
        </p:nvSpPr>
        <p:spPr>
          <a:xfrm>
            <a:off x="5024291" y="544196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09BEF66E-94CE-4EDB-BEB9-86E40A0B02D4}"/>
              </a:ext>
            </a:extLst>
          </p:cNvPr>
          <p:cNvSpPr/>
          <p:nvPr/>
        </p:nvSpPr>
        <p:spPr>
          <a:xfrm>
            <a:off x="4978572" y="5499099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03BAFCC4-010F-4F6E-B2D7-2F918B21C953}"/>
              </a:ext>
            </a:extLst>
          </p:cNvPr>
          <p:cNvSpPr/>
          <p:nvPr/>
        </p:nvSpPr>
        <p:spPr>
          <a:xfrm>
            <a:off x="3615840" y="5159655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E20A528A-7966-400A-887C-6F0DDF0C4676}"/>
              </a:ext>
            </a:extLst>
          </p:cNvPr>
          <p:cNvSpPr/>
          <p:nvPr/>
        </p:nvSpPr>
        <p:spPr>
          <a:xfrm>
            <a:off x="3716521" y="5151941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ECD307F0-A963-44C5-A934-4B6C4ED7B462}"/>
              </a:ext>
            </a:extLst>
          </p:cNvPr>
          <p:cNvSpPr/>
          <p:nvPr/>
        </p:nvSpPr>
        <p:spPr>
          <a:xfrm>
            <a:off x="3687578" y="519126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C75C1A02-83B8-4D2B-B106-DEA2FA1186AE}"/>
              </a:ext>
            </a:extLst>
          </p:cNvPr>
          <p:cNvSpPr/>
          <p:nvPr/>
        </p:nvSpPr>
        <p:spPr>
          <a:xfrm>
            <a:off x="3797460" y="5165167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C42ADA82-BEED-4572-AA67-E6A8DF3FA230}"/>
              </a:ext>
            </a:extLst>
          </p:cNvPr>
          <p:cNvSpPr/>
          <p:nvPr/>
        </p:nvSpPr>
        <p:spPr>
          <a:xfrm>
            <a:off x="2190692" y="513974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0A870C74-21AC-4FA9-9AD8-DF3FC055B20F}"/>
              </a:ext>
            </a:extLst>
          </p:cNvPr>
          <p:cNvSpPr/>
          <p:nvPr/>
        </p:nvSpPr>
        <p:spPr>
          <a:xfrm>
            <a:off x="2268376" y="515965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9D450520-BD1A-4F23-AAF8-2A66D6139CC3}"/>
              </a:ext>
            </a:extLst>
          </p:cNvPr>
          <p:cNvSpPr/>
          <p:nvPr/>
        </p:nvSpPr>
        <p:spPr>
          <a:xfrm>
            <a:off x="2409079" y="5168408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BB7F7498-5C54-46BD-A83A-89114007AA38}"/>
              </a:ext>
            </a:extLst>
          </p:cNvPr>
          <p:cNvSpPr/>
          <p:nvPr/>
        </p:nvSpPr>
        <p:spPr>
          <a:xfrm>
            <a:off x="2052065" y="4079930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6CE09773-242E-4AB1-927C-A65CD1F0FC37}"/>
              </a:ext>
            </a:extLst>
          </p:cNvPr>
          <p:cNvSpPr/>
          <p:nvPr/>
        </p:nvSpPr>
        <p:spPr>
          <a:xfrm>
            <a:off x="1978820" y="4130474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E6A4233E-E030-4FF8-8CEF-863D23D54134}"/>
              </a:ext>
            </a:extLst>
          </p:cNvPr>
          <p:cNvSpPr/>
          <p:nvPr/>
        </p:nvSpPr>
        <p:spPr>
          <a:xfrm>
            <a:off x="2991800" y="4221912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E7B6463F-22C0-48EC-9D42-5708DDDA72D1}"/>
              </a:ext>
            </a:extLst>
          </p:cNvPr>
          <p:cNvSpPr/>
          <p:nvPr/>
        </p:nvSpPr>
        <p:spPr>
          <a:xfrm>
            <a:off x="2310210" y="4176193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xmlns="" id="{B7A358B9-CE6F-4CEE-AAC9-D529464A4A90}"/>
              </a:ext>
            </a:extLst>
          </p:cNvPr>
          <p:cNvSpPr/>
          <p:nvPr/>
        </p:nvSpPr>
        <p:spPr>
          <a:xfrm>
            <a:off x="2094721" y="415095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xmlns="" id="{EC7E60BA-70D6-4800-99DD-A01CC8F8A46B}"/>
              </a:ext>
            </a:extLst>
          </p:cNvPr>
          <p:cNvSpPr/>
          <p:nvPr/>
        </p:nvSpPr>
        <p:spPr>
          <a:xfrm>
            <a:off x="2174816" y="417227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xmlns="" id="{584F8C13-C3B8-4554-A47A-F22B2B6A50B4}"/>
              </a:ext>
            </a:extLst>
          </p:cNvPr>
          <p:cNvSpPr/>
          <p:nvPr/>
        </p:nvSpPr>
        <p:spPr>
          <a:xfrm>
            <a:off x="1980149" y="419905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xmlns="" id="{97A56CC2-F379-47A1-9450-798518C5DD0B}"/>
              </a:ext>
            </a:extLst>
          </p:cNvPr>
          <p:cNvSpPr/>
          <p:nvPr/>
        </p:nvSpPr>
        <p:spPr>
          <a:xfrm>
            <a:off x="1886254" y="42939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xmlns="" id="{0A69E93E-D50E-4B67-86F4-3C944E320C9B}"/>
              </a:ext>
            </a:extLst>
          </p:cNvPr>
          <p:cNvSpPr/>
          <p:nvPr/>
        </p:nvSpPr>
        <p:spPr>
          <a:xfrm>
            <a:off x="1948268" y="402652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xmlns="" id="{A865A4DF-CB16-4956-B3EF-43AFA80EAA8F}"/>
              </a:ext>
            </a:extLst>
          </p:cNvPr>
          <p:cNvSpPr/>
          <p:nvPr/>
        </p:nvSpPr>
        <p:spPr>
          <a:xfrm>
            <a:off x="4392763" y="446920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xmlns="" id="{E12BF97F-E546-46E7-B3CF-738E157A5FC6}"/>
              </a:ext>
            </a:extLst>
          </p:cNvPr>
          <p:cNvSpPr/>
          <p:nvPr/>
        </p:nvSpPr>
        <p:spPr>
          <a:xfrm>
            <a:off x="4562952" y="45198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xmlns="" id="{86E0D072-99F6-46DB-AC28-202E65915999}"/>
              </a:ext>
            </a:extLst>
          </p:cNvPr>
          <p:cNvSpPr/>
          <p:nvPr/>
        </p:nvSpPr>
        <p:spPr>
          <a:xfrm>
            <a:off x="2038654" y="4446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21B79849-F313-4048-ABB3-90BFB533B949}"/>
              </a:ext>
            </a:extLst>
          </p:cNvPr>
          <p:cNvSpPr/>
          <p:nvPr/>
        </p:nvSpPr>
        <p:spPr>
          <a:xfrm>
            <a:off x="3087261" y="43396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xmlns="" id="{D42460FE-5C7A-4C5E-A93D-47687F2B314C}"/>
              </a:ext>
            </a:extLst>
          </p:cNvPr>
          <p:cNvSpPr/>
          <p:nvPr/>
        </p:nvSpPr>
        <p:spPr>
          <a:xfrm>
            <a:off x="2823125" y="435896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xmlns="" id="{AA5DA884-BBED-40A8-92CE-879DE1A3486C}"/>
              </a:ext>
            </a:extLst>
          </p:cNvPr>
          <p:cNvSpPr/>
          <p:nvPr/>
        </p:nvSpPr>
        <p:spPr>
          <a:xfrm>
            <a:off x="2629161" y="43417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xmlns="" id="{AFA3B145-A139-45FA-8724-76A4F0A489D9}"/>
              </a:ext>
            </a:extLst>
          </p:cNvPr>
          <p:cNvSpPr/>
          <p:nvPr/>
        </p:nvSpPr>
        <p:spPr>
          <a:xfrm>
            <a:off x="3179749" y="440757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xmlns="" id="{2FDCBA07-177A-435E-81B0-4999C3EC399F}"/>
              </a:ext>
            </a:extLst>
          </p:cNvPr>
          <p:cNvSpPr/>
          <p:nvPr/>
        </p:nvSpPr>
        <p:spPr>
          <a:xfrm>
            <a:off x="4383474" y="45530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5D0B3EA0-1A9A-4F5E-B967-7E30FDFB8466}"/>
              </a:ext>
            </a:extLst>
          </p:cNvPr>
          <p:cNvSpPr/>
          <p:nvPr/>
        </p:nvSpPr>
        <p:spPr>
          <a:xfrm>
            <a:off x="5533858" y="452274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CEB1CE9C-25D5-4955-A89F-A5C8C3AE9C4B}"/>
              </a:ext>
            </a:extLst>
          </p:cNvPr>
          <p:cNvSpPr/>
          <p:nvPr/>
        </p:nvSpPr>
        <p:spPr>
          <a:xfrm>
            <a:off x="5602436" y="454271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7D7BD16C-5C8F-4A01-B05A-1858821CC3C0}"/>
              </a:ext>
            </a:extLst>
          </p:cNvPr>
          <p:cNvSpPr/>
          <p:nvPr/>
        </p:nvSpPr>
        <p:spPr>
          <a:xfrm>
            <a:off x="5029648" y="537563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B784224C-98E1-4E09-ABD8-384E776FDB04}"/>
              </a:ext>
            </a:extLst>
          </p:cNvPr>
          <p:cNvSpPr/>
          <p:nvPr/>
        </p:nvSpPr>
        <p:spPr>
          <a:xfrm>
            <a:off x="4832369" y="533318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5CCB907A-BC76-4F21-8368-135EBE93C8C4}"/>
              </a:ext>
            </a:extLst>
          </p:cNvPr>
          <p:cNvSpPr/>
          <p:nvPr/>
        </p:nvSpPr>
        <p:spPr>
          <a:xfrm>
            <a:off x="4974408" y="534284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E016585E-8540-4105-A00E-71F2212A6A5C}"/>
              </a:ext>
            </a:extLst>
          </p:cNvPr>
          <p:cNvSpPr/>
          <p:nvPr/>
        </p:nvSpPr>
        <p:spPr>
          <a:xfrm>
            <a:off x="4715352" y="46722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998B2226-A6AB-488E-B270-138DCAACE996}"/>
              </a:ext>
            </a:extLst>
          </p:cNvPr>
          <p:cNvSpPr/>
          <p:nvPr/>
        </p:nvSpPr>
        <p:spPr>
          <a:xfrm>
            <a:off x="5329260" y="523975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6BFFDF81-E31D-4FB1-8B2D-66947BDACC95}"/>
              </a:ext>
            </a:extLst>
          </p:cNvPr>
          <p:cNvSpPr/>
          <p:nvPr/>
        </p:nvSpPr>
        <p:spPr>
          <a:xfrm>
            <a:off x="5556717" y="513601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1D972954-CE36-497E-99C1-D1F5133A3E39}"/>
              </a:ext>
            </a:extLst>
          </p:cNvPr>
          <p:cNvSpPr/>
          <p:nvPr/>
        </p:nvSpPr>
        <p:spPr>
          <a:xfrm>
            <a:off x="5879050" y="508474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391DE5F0-7746-4DA7-B9B9-B072EB7546FE}"/>
              </a:ext>
            </a:extLst>
          </p:cNvPr>
          <p:cNvSpPr/>
          <p:nvPr/>
        </p:nvSpPr>
        <p:spPr>
          <a:xfrm>
            <a:off x="4249275" y="51360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98A199CD-585C-462C-B856-2494A7D0B8B1}"/>
              </a:ext>
            </a:extLst>
          </p:cNvPr>
          <p:cNvSpPr/>
          <p:nvPr/>
        </p:nvSpPr>
        <p:spPr>
          <a:xfrm>
            <a:off x="3179749" y="51981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A9A885EC-FB56-4F21-9AB0-4929C0BF22AB}"/>
              </a:ext>
            </a:extLst>
          </p:cNvPr>
          <p:cNvSpPr/>
          <p:nvPr/>
        </p:nvSpPr>
        <p:spPr>
          <a:xfrm>
            <a:off x="2950447" y="5214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C60689D4-78E8-4A75-A4A2-A75EE9EED188}"/>
              </a:ext>
            </a:extLst>
          </p:cNvPr>
          <p:cNvSpPr/>
          <p:nvPr/>
        </p:nvSpPr>
        <p:spPr>
          <a:xfrm>
            <a:off x="2457957" y="521412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21816D44-E8CF-4F30-A278-76BFC2E95244}"/>
              </a:ext>
            </a:extLst>
          </p:cNvPr>
          <p:cNvSpPr/>
          <p:nvPr/>
        </p:nvSpPr>
        <p:spPr>
          <a:xfrm>
            <a:off x="2333069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CEE40D71-DF0A-45F1-B625-D8A81C8EC8F6}"/>
              </a:ext>
            </a:extLst>
          </p:cNvPr>
          <p:cNvSpPr/>
          <p:nvPr/>
        </p:nvSpPr>
        <p:spPr>
          <a:xfrm>
            <a:off x="4867752" y="482465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CDC36F5D-7115-4BB0-96B9-312DDDEE6518}"/>
              </a:ext>
            </a:extLst>
          </p:cNvPr>
          <p:cNvSpPr/>
          <p:nvPr/>
        </p:nvSpPr>
        <p:spPr>
          <a:xfrm>
            <a:off x="2184703" y="52598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741CC155-7897-4A73-9414-DAA73938425D}"/>
              </a:ext>
            </a:extLst>
          </p:cNvPr>
          <p:cNvSpPr/>
          <p:nvPr/>
        </p:nvSpPr>
        <p:spPr>
          <a:xfrm>
            <a:off x="5029648" y="53044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D5689E85-6235-492D-B413-8A1C8CAD2645}"/>
              </a:ext>
            </a:extLst>
          </p:cNvPr>
          <p:cNvSpPr/>
          <p:nvPr/>
        </p:nvSpPr>
        <p:spPr>
          <a:xfrm>
            <a:off x="2129173" y="4506716"/>
            <a:ext cx="45719" cy="45719"/>
          </a:xfrm>
          <a:prstGeom prst="ellipse">
            <a:avLst/>
          </a:prstGeom>
          <a:solidFill>
            <a:srgbClr val="033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ounded Rectangle 28">
            <a:extLst>
              <a:ext uri="{FF2B5EF4-FFF2-40B4-BE49-F238E27FC236}">
                <a16:creationId xmlns:a16="http://schemas.microsoft.com/office/drawing/2014/main" xmlns="" id="{9959EFBE-D273-44C7-A2ED-94B45ECA4A00}"/>
              </a:ext>
            </a:extLst>
          </p:cNvPr>
          <p:cNvSpPr/>
          <p:nvPr/>
        </p:nvSpPr>
        <p:spPr>
          <a:xfrm>
            <a:off x="4716641" y="5943599"/>
            <a:ext cx="914400" cy="914400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User Selection 1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8B0CE5E8-EB6E-41BE-81CB-7FABB66C1AB8}"/>
              </a:ext>
            </a:extLst>
          </p:cNvPr>
          <p:cNvSpPr/>
          <p:nvPr/>
        </p:nvSpPr>
        <p:spPr>
          <a:xfrm>
            <a:off x="3926839" y="1607313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36ED3EB7-F933-4BF1-8DA5-0BB4F3889B34}"/>
              </a:ext>
            </a:extLst>
          </p:cNvPr>
          <p:cNvSpPr/>
          <p:nvPr/>
        </p:nvSpPr>
        <p:spPr>
          <a:xfrm>
            <a:off x="3949698" y="164624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xmlns="" id="{8BF1AA5C-C87D-4B90-9F46-B4E06D400487}"/>
              </a:ext>
            </a:extLst>
          </p:cNvPr>
          <p:cNvSpPr/>
          <p:nvPr/>
        </p:nvSpPr>
        <p:spPr>
          <a:xfrm>
            <a:off x="3995418" y="1695311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xmlns="" id="{966A44D0-BE38-4F96-847D-3E79615EEFB8}"/>
              </a:ext>
            </a:extLst>
          </p:cNvPr>
          <p:cNvSpPr/>
          <p:nvPr/>
        </p:nvSpPr>
        <p:spPr>
          <a:xfrm>
            <a:off x="4036075" y="159724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xmlns="" id="{00A49C3B-9E11-4F42-B729-EA0835069882}"/>
              </a:ext>
            </a:extLst>
          </p:cNvPr>
          <p:cNvSpPr/>
          <p:nvPr/>
        </p:nvSpPr>
        <p:spPr>
          <a:xfrm>
            <a:off x="4053857" y="16479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xmlns="" id="{5F8538CA-ECFE-472B-A221-E00C6B930318}"/>
              </a:ext>
            </a:extLst>
          </p:cNvPr>
          <p:cNvSpPr/>
          <p:nvPr/>
        </p:nvSpPr>
        <p:spPr>
          <a:xfrm>
            <a:off x="3973058" y="1673702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xmlns="" id="{78607572-77BE-4686-ADCF-367630F545CF}"/>
              </a:ext>
            </a:extLst>
          </p:cNvPr>
          <p:cNvSpPr/>
          <p:nvPr/>
        </p:nvSpPr>
        <p:spPr>
          <a:xfrm>
            <a:off x="3937502" y="467156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xmlns="" id="{79C96814-016D-40C5-BB44-44FDBF084730}"/>
              </a:ext>
            </a:extLst>
          </p:cNvPr>
          <p:cNvSpPr/>
          <p:nvPr/>
        </p:nvSpPr>
        <p:spPr>
          <a:xfrm>
            <a:off x="4072096" y="470256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xmlns="" id="{A56E9A63-8889-47C9-89AD-620CEED320C5}"/>
              </a:ext>
            </a:extLst>
          </p:cNvPr>
          <p:cNvSpPr/>
          <p:nvPr/>
        </p:nvSpPr>
        <p:spPr>
          <a:xfrm>
            <a:off x="4114720" y="463876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xmlns="" id="{256B722D-3CB9-4474-86AA-4EAC3EB2D8BA}"/>
              </a:ext>
            </a:extLst>
          </p:cNvPr>
          <p:cNvSpPr/>
          <p:nvPr/>
        </p:nvSpPr>
        <p:spPr>
          <a:xfrm>
            <a:off x="4186937" y="4679708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6AD8FD6F-CB24-493D-9FD8-C5936CDBF529}"/>
              </a:ext>
            </a:extLst>
          </p:cNvPr>
          <p:cNvSpPr/>
          <p:nvPr/>
        </p:nvSpPr>
        <p:spPr>
          <a:xfrm>
            <a:off x="4186937" y="4740279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xmlns="" id="{994B70C6-5C4C-489D-B988-D72852E686C9}"/>
              </a:ext>
            </a:extLst>
          </p:cNvPr>
          <p:cNvSpPr/>
          <p:nvPr/>
        </p:nvSpPr>
        <p:spPr>
          <a:xfrm>
            <a:off x="6539282" y="3651347"/>
            <a:ext cx="202411" cy="2024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xmlns="" id="{927224FB-6ACC-4ABB-9F74-F7A7EED29F93}"/>
              </a:ext>
            </a:extLst>
          </p:cNvPr>
          <p:cNvSpPr/>
          <p:nvPr/>
        </p:nvSpPr>
        <p:spPr>
          <a:xfrm>
            <a:off x="6444515" y="4768043"/>
            <a:ext cx="202411" cy="2024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Datasets Available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/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Find Anomalies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First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Define New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Sorting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 err="1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Lattitude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Multi-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-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Pie</a:t>
            </a:r>
            <a:endParaRPr lang="en-US" sz="1100" dirty="0">
              <a:solidFill>
                <a:prstClr val="white"/>
              </a:solidFill>
              <a:effectLst>
                <a:glow rad="38100">
                  <a:prstClr val="black"/>
                </a:glow>
              </a:effectLst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7890945">
            <a:off x="911968" y="570112"/>
            <a:ext cx="1006997" cy="16038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8454" y="1836783"/>
            <a:ext cx="454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 in data file:  Workplace Survey XXXXXXXX</a:t>
            </a:r>
          </a:p>
        </p:txBody>
      </p:sp>
      <p:sp>
        <p:nvSpPr>
          <p:cNvPr id="66" name="Title 1"/>
          <p:cNvSpPr>
            <a:spLocks noGrp="1"/>
          </p:cNvSpPr>
          <p:nvPr>
            <p:ph type="ctrTitle"/>
          </p:nvPr>
        </p:nvSpPr>
        <p:spPr>
          <a:xfrm>
            <a:off x="0" y="3032568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Seek Clusters in Data</a:t>
            </a:r>
          </a:p>
        </p:txBody>
      </p:sp>
      <p:sp>
        <p:nvSpPr>
          <p:cNvPr id="7" name="Cloud 6"/>
          <p:cNvSpPr/>
          <p:nvPr/>
        </p:nvSpPr>
        <p:spPr>
          <a:xfrm>
            <a:off x="-32713" y="3776670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load the data and ensure the features I expect appear in </a:t>
            </a:r>
            <a:r>
              <a:rPr lang="en-US"/>
              <a:t>the feature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96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F539480-1819-478C-8FE2-F1C85D22C4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4937" y="2618216"/>
            <a:ext cx="3866894" cy="230914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00C2BE6-375C-4802-8F8A-433AA8AA593B}"/>
              </a:ext>
            </a:extLst>
          </p:cNvPr>
          <p:cNvSpPr txBox="1"/>
          <p:nvPr/>
        </p:nvSpPr>
        <p:spPr>
          <a:xfrm rot="5400000">
            <a:off x="1001954" y="3753397"/>
            <a:ext cx="9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Rows </a:t>
            </a:r>
            <a:r>
              <a:rPr lang="en-US" dirty="0">
                <a:solidFill>
                  <a:schemeClr val="bg1"/>
                </a:solidFill>
              </a:rPr>
              <a:t>-&gt;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315647F-0AF1-43AA-8A55-06A9EBEF9AB7}"/>
              </a:ext>
            </a:extLst>
          </p:cNvPr>
          <p:cNvSpPr txBox="1"/>
          <p:nvPr/>
        </p:nvSpPr>
        <p:spPr>
          <a:xfrm>
            <a:off x="1198683" y="1456172"/>
            <a:ext cx="31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Columns (sorted by problems)-&gt;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17354243">
            <a:off x="9882303" y="4312483"/>
            <a:ext cx="1006997" cy="21913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3546" y="4984752"/>
            <a:ext cx="182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 General Problem Scan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38867" y="509766"/>
            <a:ext cx="4870181" cy="6221392"/>
          </a:xfrm>
          <a:prstGeom prst="roundRect">
            <a:avLst/>
          </a:prstGeom>
          <a:solidFill>
            <a:srgbClr val="FBD2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75931" y="658315"/>
            <a:ext cx="3524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Problem Scan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138 rows &amp; 300 cols,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glow rad="508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Inf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508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  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0     = 0.0%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425 = 12%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5175931" y="2969001"/>
          <a:ext cx="4097463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Quality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175931" y="2556216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Frequent Values report: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209" y="2512763"/>
            <a:ext cx="1462185" cy="34557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969202" y="2258752"/>
            <a:ext cx="841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6530" y="4699318"/>
            <a:ext cx="317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Outlier Report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/>
          </p:nvPr>
        </p:nvGraphicFramePr>
        <p:xfrm>
          <a:off x="5187494" y="5135299"/>
          <a:ext cx="4097463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5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58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Aerosols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093" y="4674816"/>
            <a:ext cx="1462185" cy="345572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7971086" y="4420805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 Sigma</a:t>
            </a:r>
          </a:p>
        </p:txBody>
      </p:sp>
      <p:sp>
        <p:nvSpPr>
          <p:cNvPr id="81" name="Cloud 80"/>
          <p:cNvSpPr/>
          <p:nvPr/>
        </p:nvSpPr>
        <p:spPr>
          <a:xfrm>
            <a:off x="825512" y="1822187"/>
            <a:ext cx="4000817" cy="32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Weird data shows no surprises. It’s survey data, so frequent values are meaningless, as are outliers.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what’s with the Nans? Oh no… missing data!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B33CB2-DDD5-46E9-81E2-D86C470F3D20}"/>
              </a:ext>
            </a:extLst>
          </p:cNvPr>
          <p:cNvSpPr/>
          <p:nvPr/>
        </p:nvSpPr>
        <p:spPr>
          <a:xfrm>
            <a:off x="5123543" y="2336800"/>
            <a:ext cx="4340003" cy="4078341"/>
          </a:xfrm>
          <a:prstGeom prst="rect">
            <a:avLst/>
          </a:prstGeom>
          <a:solidFill>
            <a:srgbClr val="A5A5A5">
              <a:alpha val="69804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20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F539480-1819-478C-8FE2-F1C85D22C4F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4937" y="2618216"/>
            <a:ext cx="3866894" cy="230914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00C2BE6-375C-4802-8F8A-433AA8AA593B}"/>
              </a:ext>
            </a:extLst>
          </p:cNvPr>
          <p:cNvSpPr txBox="1"/>
          <p:nvPr/>
        </p:nvSpPr>
        <p:spPr>
          <a:xfrm rot="5400000">
            <a:off x="1001954" y="3753397"/>
            <a:ext cx="9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Rows </a:t>
            </a:r>
            <a:r>
              <a:rPr lang="en-US" dirty="0">
                <a:solidFill>
                  <a:schemeClr val="bg1"/>
                </a:solidFill>
              </a:rPr>
              <a:t>-&gt;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315647F-0AF1-43AA-8A55-06A9EBEF9AB7}"/>
              </a:ext>
            </a:extLst>
          </p:cNvPr>
          <p:cNvSpPr txBox="1"/>
          <p:nvPr/>
        </p:nvSpPr>
        <p:spPr>
          <a:xfrm>
            <a:off x="1198683" y="1456172"/>
            <a:ext cx="31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Columns (sorted by problems)-&gt;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4765161">
            <a:off x="2747811" y="3488514"/>
            <a:ext cx="1006997" cy="50770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21009176">
            <a:off x="917512" y="5946238"/>
            <a:ext cx="386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 Column Subset of Complete Data</a:t>
            </a:r>
          </a:p>
        </p:txBody>
      </p:sp>
      <p:sp>
        <p:nvSpPr>
          <p:cNvPr id="81" name="Cloud 80"/>
          <p:cNvSpPr/>
          <p:nvPr/>
        </p:nvSpPr>
        <p:spPr>
          <a:xfrm>
            <a:off x="4636986" y="1124190"/>
            <a:ext cx="6484440" cy="55052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with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visualizer to see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3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columns / rows are affected.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Easily sort the Columns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#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NaN’s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present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Discover that </a:t>
            </a:r>
            <a:r>
              <a:rPr lang="en-US" dirty="0">
                <a:solidFill>
                  <a:srgbClr val="0335FF"/>
                </a:solidFill>
                <a:latin typeface="Calibri" panose="020F0502020204030204"/>
              </a:rPr>
              <a:t>only 40 columns don’t have </a:t>
            </a:r>
            <a:r>
              <a:rPr lang="en-US" dirty="0" err="1">
                <a:solidFill>
                  <a:srgbClr val="0335FF"/>
                </a:solidFill>
                <a:latin typeface="Calibri" panose="020F0502020204030204"/>
              </a:rPr>
              <a:t>NaN’s</a:t>
            </a:r>
            <a:r>
              <a:rPr lang="en-US" dirty="0">
                <a:solidFill>
                  <a:srgbClr val="0335FF"/>
                </a:solidFill>
                <a:latin typeface="Calibri" panose="020F0502020204030204"/>
              </a:rPr>
              <a:t>.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Form a COLUMN SUBSET of </a:t>
            </a:r>
            <a:r>
              <a:rPr lang="en-US" dirty="0" err="1">
                <a:solidFill>
                  <a:srgbClr val="FF0000"/>
                </a:solidFill>
                <a:latin typeface="Calibri" panose="020F0502020204030204"/>
              </a:rPr>
              <a:t>NaN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-less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954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3" name="Down Arrow 2"/>
          <p:cNvSpPr/>
          <p:nvPr/>
        </p:nvSpPr>
        <p:spPr>
          <a:xfrm rot="10013697">
            <a:off x="1200263" y="681368"/>
            <a:ext cx="1006997" cy="96913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ed Rectangle 20">
            <a:extLst>
              <a:ext uri="{FF2B5EF4-FFF2-40B4-BE49-F238E27FC236}">
                <a16:creationId xmlns:a16="http://schemas.microsoft.com/office/drawing/2014/main" xmlns="" id="{19625E24-7608-45E0-BB75-0E4349B5CE3C}"/>
              </a:ext>
            </a:extLst>
          </p:cNvPr>
          <p:cNvSpPr/>
          <p:nvPr/>
        </p:nvSpPr>
        <p:spPr>
          <a:xfrm>
            <a:off x="1118507" y="1466910"/>
            <a:ext cx="5359079" cy="3049420"/>
          </a:xfrm>
          <a:prstGeom prst="roundRect">
            <a:avLst/>
          </a:prstGeom>
          <a:solidFill>
            <a:srgbClr val="DCE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DAF50DC-0859-4B01-B24F-C89CC8C83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790" y="3847752"/>
            <a:ext cx="1388140" cy="4496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51AF1A1-C343-4697-B509-0B4993BDAD6B}"/>
              </a:ext>
            </a:extLst>
          </p:cNvPr>
          <p:cNvSpPr txBox="1"/>
          <p:nvPr/>
        </p:nvSpPr>
        <p:spPr>
          <a:xfrm>
            <a:off x="1348439" y="1590630"/>
            <a:ext cx="34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 (Grouping Nearby Data)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6C85E915-930D-4411-8413-D9D9B377182A}"/>
              </a:ext>
            </a:extLst>
          </p:cNvPr>
          <p:cNvGrpSpPr/>
          <p:nvPr/>
        </p:nvGrpSpPr>
        <p:grpSpPr>
          <a:xfrm>
            <a:off x="1348439" y="1981473"/>
            <a:ext cx="4709582" cy="369332"/>
            <a:chOff x="3482418" y="2569578"/>
            <a:chExt cx="4709582" cy="36933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xmlns="" id="{54521E75-CFB4-4C5F-B11C-42F88DB7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6126" y="2575731"/>
              <a:ext cx="1725631" cy="35702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38236281-4BA5-4123-8703-4B36A1BD5EAF}"/>
                </a:ext>
              </a:extLst>
            </p:cNvPr>
            <p:cNvSpPr txBox="1"/>
            <p:nvPr/>
          </p:nvSpPr>
          <p:spPr>
            <a:xfrm>
              <a:off x="3482418" y="2569578"/>
              <a:ext cx="938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xmlns="" id="{D5F121A8-6879-4093-BF57-CA0241C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2619153"/>
              <a:ext cx="270182" cy="270182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D1A05E84-2AA2-4895-8779-123FE62BA8F8}"/>
              </a:ext>
            </a:extLst>
          </p:cNvPr>
          <p:cNvGrpSpPr/>
          <p:nvPr/>
        </p:nvGrpSpPr>
        <p:grpSpPr>
          <a:xfrm>
            <a:off x="1348439" y="2846633"/>
            <a:ext cx="4709582" cy="369332"/>
            <a:chOff x="3482418" y="3434738"/>
            <a:chExt cx="470958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AE57C5A8-E69D-4D0C-B723-1C4DA4825B9D}"/>
                </a:ext>
              </a:extLst>
            </p:cNvPr>
            <p:cNvSpPr txBox="1"/>
            <p:nvPr/>
          </p:nvSpPr>
          <p:spPr>
            <a:xfrm>
              <a:off x="3482418" y="3434738"/>
              <a:ext cx="2059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Clusters: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904A320E-6C37-4B4C-AD64-A0762350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1828" y="3446618"/>
              <a:ext cx="1625761" cy="34557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xmlns="" id="{EE0D1062-13B8-4567-BDC9-873D756C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484313"/>
              <a:ext cx="270182" cy="270182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657B09-9C7A-43DB-A40C-17D63E6252BD}"/>
              </a:ext>
            </a:extLst>
          </p:cNvPr>
          <p:cNvGrpSpPr/>
          <p:nvPr/>
        </p:nvGrpSpPr>
        <p:grpSpPr>
          <a:xfrm>
            <a:off x="1348439" y="2429082"/>
            <a:ext cx="4709582" cy="369332"/>
            <a:chOff x="3482418" y="3017187"/>
            <a:chExt cx="470958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D1E7F84A-8C12-45BB-A890-14CF1DE789E6}"/>
                </a:ext>
              </a:extLst>
            </p:cNvPr>
            <p:cNvSpPr txBox="1"/>
            <p:nvPr/>
          </p:nvSpPr>
          <p:spPr>
            <a:xfrm>
              <a:off x="3482418" y="3017187"/>
              <a:ext cx="1721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Distance Metric:</a:t>
              </a:r>
              <a:endParaRPr lang="en-US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7458F8AE-6258-49FF-9F0E-55083177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96" y="3023340"/>
              <a:ext cx="1725631" cy="3570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xmlns="" id="{FD20C5FA-68B6-4012-BF62-434873B1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1818" y="3066762"/>
              <a:ext cx="270182" cy="270182"/>
            </a:xfrm>
            <a:prstGeom prst="rect">
              <a:avLst/>
            </a:prstGeom>
          </p:spPr>
        </p:pic>
      </p:grpSp>
      <p:sp>
        <p:nvSpPr>
          <p:cNvPr id="77" name="Rounded Rectangle 33">
            <a:extLst>
              <a:ext uri="{FF2B5EF4-FFF2-40B4-BE49-F238E27FC236}">
                <a16:creationId xmlns:a16="http://schemas.microsoft.com/office/drawing/2014/main" xmlns="" id="{3B8A6F3B-8BE1-46BB-9239-AD64B1F1FAA4}"/>
              </a:ext>
            </a:extLst>
          </p:cNvPr>
          <p:cNvSpPr/>
          <p:nvPr/>
        </p:nvSpPr>
        <p:spPr>
          <a:xfrm>
            <a:off x="4598077" y="613084"/>
            <a:ext cx="5359079" cy="3381357"/>
          </a:xfrm>
          <a:prstGeom prst="roundRect">
            <a:avLst/>
          </a:prstGeom>
          <a:solidFill>
            <a:srgbClr val="DCE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63082C72-E92E-4768-9C8E-04B5B90D4ED6}"/>
              </a:ext>
            </a:extLst>
          </p:cNvPr>
          <p:cNvSpPr txBox="1"/>
          <p:nvPr/>
        </p:nvSpPr>
        <p:spPr>
          <a:xfrm>
            <a:off x="4902101" y="721444"/>
            <a:ext cx="259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 Method Selection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D85CF8E2-B3A1-4FDF-BE1A-4DBAF00CC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676" y="1206748"/>
            <a:ext cx="2250468" cy="1251597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82C39844-C8E8-42B5-9C53-52584DB775B4}"/>
              </a:ext>
            </a:extLst>
          </p:cNvPr>
          <p:cNvCxnSpPr/>
          <p:nvPr/>
        </p:nvCxnSpPr>
        <p:spPr>
          <a:xfrm flipH="1">
            <a:off x="3407849" y="685929"/>
            <a:ext cx="1455069" cy="128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764BA57-75B0-48FA-9FFB-E85C81D0E994}"/>
              </a:ext>
            </a:extLst>
          </p:cNvPr>
          <p:cNvCxnSpPr/>
          <p:nvPr/>
        </p:nvCxnSpPr>
        <p:spPr>
          <a:xfrm flipH="1" flipV="1">
            <a:off x="3422672" y="2379471"/>
            <a:ext cx="1491004" cy="128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D59AC30C-744A-40DC-9961-7A645A1E33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388" y="2558302"/>
            <a:ext cx="4307264" cy="1216176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78A42AE5-38CB-4658-A7A1-C5669FE288C3}"/>
              </a:ext>
            </a:extLst>
          </p:cNvPr>
          <p:cNvCxnSpPr/>
          <p:nvPr/>
        </p:nvCxnSpPr>
        <p:spPr>
          <a:xfrm flipH="1" flipV="1">
            <a:off x="7222915" y="3730402"/>
            <a:ext cx="109401" cy="852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DCF52DBD-4C71-4F0A-AB06-B100C345B4A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0195" y="1760866"/>
            <a:ext cx="270182" cy="27018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58B24FE-2306-4D3F-BC1E-4CD1E5A509CF}"/>
              </a:ext>
            </a:extLst>
          </p:cNvPr>
          <p:cNvSpPr txBox="1"/>
          <p:nvPr/>
        </p:nvSpPr>
        <p:spPr>
          <a:xfrm>
            <a:off x="8217418" y="1206748"/>
            <a:ext cx="1099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K-Means:</a:t>
            </a:r>
          </a:p>
          <a:p>
            <a:r>
              <a:rPr lang="en-US" dirty="0"/>
              <a:t>-Fast</a:t>
            </a:r>
          </a:p>
          <a:p>
            <a:r>
              <a:rPr lang="en-US" dirty="0"/>
              <a:t>-Standard</a:t>
            </a:r>
          </a:p>
          <a:p>
            <a:r>
              <a:rPr lang="en-US" dirty="0"/>
              <a:t>-Robust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33914D31-7E31-4F92-BCC7-69F4066C4BEF}"/>
              </a:ext>
            </a:extLst>
          </p:cNvPr>
          <p:cNvSpPr txBox="1"/>
          <p:nvPr/>
        </p:nvSpPr>
        <p:spPr>
          <a:xfrm>
            <a:off x="7828080" y="958598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Recommendation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loud 80"/>
          <p:cNvSpPr/>
          <p:nvPr/>
        </p:nvSpPr>
        <p:spPr>
          <a:xfrm>
            <a:off x="7248462" y="2505768"/>
            <a:ext cx="4736375" cy="40211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Clustering using non-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column subset minus a few other columns the user didn’t want included.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Quick-guidance thumbnails helped inform decisions of general seperability vs. methods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381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88" name="Rounded Rectangle 44">
            <a:extLst>
              <a:ext uri="{FF2B5EF4-FFF2-40B4-BE49-F238E27FC236}">
                <a16:creationId xmlns:a16="http://schemas.microsoft.com/office/drawing/2014/main" xmlns="" id="{3C2838F0-4EC1-47DE-B633-0670C0C4C5E8}"/>
              </a:ext>
            </a:extLst>
          </p:cNvPr>
          <p:cNvSpPr/>
          <p:nvPr/>
        </p:nvSpPr>
        <p:spPr>
          <a:xfrm>
            <a:off x="1427" y="2660175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1</a:t>
            </a:r>
          </a:p>
        </p:txBody>
      </p:sp>
      <p:sp>
        <p:nvSpPr>
          <p:cNvPr id="89" name="Rounded Rectangle 44">
            <a:extLst>
              <a:ext uri="{FF2B5EF4-FFF2-40B4-BE49-F238E27FC236}">
                <a16:creationId xmlns:a16="http://schemas.microsoft.com/office/drawing/2014/main" xmlns="" id="{1554D0FB-09D8-4F26-8CC9-F875A860E2B3}"/>
              </a:ext>
            </a:extLst>
          </p:cNvPr>
          <p:cNvSpPr/>
          <p:nvPr/>
        </p:nvSpPr>
        <p:spPr>
          <a:xfrm>
            <a:off x="1427" y="2807624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2</a:t>
            </a:r>
          </a:p>
        </p:txBody>
      </p:sp>
      <p:sp>
        <p:nvSpPr>
          <p:cNvPr id="90" name="Down Arrow 2">
            <a:extLst>
              <a:ext uri="{FF2B5EF4-FFF2-40B4-BE49-F238E27FC236}">
                <a16:creationId xmlns:a16="http://schemas.microsoft.com/office/drawing/2014/main" xmlns="" id="{059C821D-C11F-4484-9E2B-8ED68F751925}"/>
              </a:ext>
            </a:extLst>
          </p:cNvPr>
          <p:cNvSpPr/>
          <p:nvPr/>
        </p:nvSpPr>
        <p:spPr>
          <a:xfrm rot="10013697">
            <a:off x="2091461" y="736559"/>
            <a:ext cx="1006997" cy="96913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ed Rectangle 44">
            <a:extLst>
              <a:ext uri="{FF2B5EF4-FFF2-40B4-BE49-F238E27FC236}">
                <a16:creationId xmlns:a16="http://schemas.microsoft.com/office/drawing/2014/main" xmlns="" id="{41FFB85F-0FB6-4792-B97A-0EABAFECDEDA}"/>
              </a:ext>
            </a:extLst>
          </p:cNvPr>
          <p:cNvSpPr/>
          <p:nvPr/>
        </p:nvSpPr>
        <p:spPr>
          <a:xfrm>
            <a:off x="9728" y="294652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1</a:t>
            </a:r>
          </a:p>
        </p:txBody>
      </p:sp>
      <p:sp>
        <p:nvSpPr>
          <p:cNvPr id="92" name="Rounded Rectangle 44">
            <a:extLst>
              <a:ext uri="{FF2B5EF4-FFF2-40B4-BE49-F238E27FC236}">
                <a16:creationId xmlns:a16="http://schemas.microsoft.com/office/drawing/2014/main" xmlns="" id="{5FF14BA2-D161-40E5-A847-ABB0418A2AFC}"/>
              </a:ext>
            </a:extLst>
          </p:cNvPr>
          <p:cNvSpPr/>
          <p:nvPr/>
        </p:nvSpPr>
        <p:spPr>
          <a:xfrm>
            <a:off x="9728" y="308471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2</a:t>
            </a:r>
          </a:p>
        </p:txBody>
      </p:sp>
      <p:sp>
        <p:nvSpPr>
          <p:cNvPr id="93" name="Rounded Rectangle 44">
            <a:extLst>
              <a:ext uri="{FF2B5EF4-FFF2-40B4-BE49-F238E27FC236}">
                <a16:creationId xmlns:a16="http://schemas.microsoft.com/office/drawing/2014/main" xmlns="" id="{CA368DDB-19C7-44C0-AD10-865041752A3C}"/>
              </a:ext>
            </a:extLst>
          </p:cNvPr>
          <p:cNvSpPr/>
          <p:nvPr/>
        </p:nvSpPr>
        <p:spPr>
          <a:xfrm>
            <a:off x="9728" y="322225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1</a:t>
            </a:r>
          </a:p>
        </p:txBody>
      </p:sp>
      <p:sp>
        <p:nvSpPr>
          <p:cNvPr id="94" name="Rounded Rectangle 44">
            <a:extLst>
              <a:ext uri="{FF2B5EF4-FFF2-40B4-BE49-F238E27FC236}">
                <a16:creationId xmlns:a16="http://schemas.microsoft.com/office/drawing/2014/main" xmlns="" id="{AF7F747E-211A-44B1-89B2-18793B49C6D8}"/>
              </a:ext>
            </a:extLst>
          </p:cNvPr>
          <p:cNvSpPr/>
          <p:nvPr/>
        </p:nvSpPr>
        <p:spPr>
          <a:xfrm>
            <a:off x="9728" y="336044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2</a:t>
            </a:r>
          </a:p>
        </p:txBody>
      </p:sp>
      <p:sp>
        <p:nvSpPr>
          <p:cNvPr id="95" name="Down Arrow 2">
            <a:extLst>
              <a:ext uri="{FF2B5EF4-FFF2-40B4-BE49-F238E27FC236}">
                <a16:creationId xmlns:a16="http://schemas.microsoft.com/office/drawing/2014/main" xmlns="" id="{A2C271E5-D789-46D3-B876-9C80283F152E}"/>
              </a:ext>
            </a:extLst>
          </p:cNvPr>
          <p:cNvSpPr/>
          <p:nvPr/>
        </p:nvSpPr>
        <p:spPr>
          <a:xfrm rot="10013697">
            <a:off x="1349953" y="770857"/>
            <a:ext cx="1006997" cy="23717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Down Arrow 2">
            <a:extLst>
              <a:ext uri="{FF2B5EF4-FFF2-40B4-BE49-F238E27FC236}">
                <a16:creationId xmlns:a16="http://schemas.microsoft.com/office/drawing/2014/main" xmlns="" id="{5ACC8B14-BE7A-4DA1-AD63-3AEBD3F8A07B}"/>
              </a:ext>
            </a:extLst>
          </p:cNvPr>
          <p:cNvSpPr/>
          <p:nvPr/>
        </p:nvSpPr>
        <p:spPr>
          <a:xfrm rot="5400000">
            <a:off x="2022055" y="1590257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Down Arrow 2">
            <a:extLst>
              <a:ext uri="{FF2B5EF4-FFF2-40B4-BE49-F238E27FC236}">
                <a16:creationId xmlns:a16="http://schemas.microsoft.com/office/drawing/2014/main" xmlns="" id="{44F1B967-586A-4E1B-AF18-0C7CD3841015}"/>
              </a:ext>
            </a:extLst>
          </p:cNvPr>
          <p:cNvSpPr/>
          <p:nvPr/>
        </p:nvSpPr>
        <p:spPr>
          <a:xfrm rot="5400000">
            <a:off x="2022055" y="1872050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Down Arrow 2">
            <a:extLst>
              <a:ext uri="{FF2B5EF4-FFF2-40B4-BE49-F238E27FC236}">
                <a16:creationId xmlns:a16="http://schemas.microsoft.com/office/drawing/2014/main" xmlns="" id="{8B016FAB-E0C9-47DB-B1EF-3228A496A65D}"/>
              </a:ext>
            </a:extLst>
          </p:cNvPr>
          <p:cNvSpPr/>
          <p:nvPr/>
        </p:nvSpPr>
        <p:spPr>
          <a:xfrm rot="5400000">
            <a:off x="2022055" y="2153843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loud 80"/>
          <p:cNvSpPr/>
          <p:nvPr/>
        </p:nvSpPr>
        <p:spPr>
          <a:xfrm>
            <a:off x="1677410" y="1203894"/>
            <a:ext cx="4736375" cy="40211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chooses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with 2 and 4 clusters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to compare the difference, making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3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columns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Need plotting axis, so user performs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PCA and ICA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dimensional reduction and takes the </a:t>
            </a:r>
            <a:r>
              <a:rPr lang="en-US" dirty="0">
                <a:solidFill>
                  <a:srgbClr val="0335FF"/>
                </a:solidFill>
                <a:latin typeface="Calibri" panose="020F0502020204030204"/>
              </a:rPr>
              <a:t>first two components of each as new columns again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0075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88" name="Rounded Rectangle 44">
            <a:extLst>
              <a:ext uri="{FF2B5EF4-FFF2-40B4-BE49-F238E27FC236}">
                <a16:creationId xmlns:a16="http://schemas.microsoft.com/office/drawing/2014/main" xmlns="" id="{3C2838F0-4EC1-47DE-B633-0670C0C4C5E8}"/>
              </a:ext>
            </a:extLst>
          </p:cNvPr>
          <p:cNvSpPr/>
          <p:nvPr/>
        </p:nvSpPr>
        <p:spPr>
          <a:xfrm>
            <a:off x="1427" y="2660175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1</a:t>
            </a:r>
          </a:p>
        </p:txBody>
      </p:sp>
      <p:sp>
        <p:nvSpPr>
          <p:cNvPr id="89" name="Rounded Rectangle 44">
            <a:extLst>
              <a:ext uri="{FF2B5EF4-FFF2-40B4-BE49-F238E27FC236}">
                <a16:creationId xmlns:a16="http://schemas.microsoft.com/office/drawing/2014/main" xmlns="" id="{1554D0FB-09D8-4F26-8CC9-F875A860E2B3}"/>
              </a:ext>
            </a:extLst>
          </p:cNvPr>
          <p:cNvSpPr/>
          <p:nvPr/>
        </p:nvSpPr>
        <p:spPr>
          <a:xfrm>
            <a:off x="1427" y="2807624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2</a:t>
            </a:r>
          </a:p>
        </p:txBody>
      </p:sp>
      <p:sp>
        <p:nvSpPr>
          <p:cNvPr id="91" name="Rounded Rectangle 44">
            <a:extLst>
              <a:ext uri="{FF2B5EF4-FFF2-40B4-BE49-F238E27FC236}">
                <a16:creationId xmlns:a16="http://schemas.microsoft.com/office/drawing/2014/main" xmlns="" id="{41FFB85F-0FB6-4792-B97A-0EABAFECDEDA}"/>
              </a:ext>
            </a:extLst>
          </p:cNvPr>
          <p:cNvSpPr/>
          <p:nvPr/>
        </p:nvSpPr>
        <p:spPr>
          <a:xfrm>
            <a:off x="9728" y="294652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1</a:t>
            </a:r>
          </a:p>
        </p:txBody>
      </p:sp>
      <p:sp>
        <p:nvSpPr>
          <p:cNvPr id="92" name="Rounded Rectangle 44">
            <a:extLst>
              <a:ext uri="{FF2B5EF4-FFF2-40B4-BE49-F238E27FC236}">
                <a16:creationId xmlns:a16="http://schemas.microsoft.com/office/drawing/2014/main" xmlns="" id="{5FF14BA2-D161-40E5-A847-ABB0418A2AFC}"/>
              </a:ext>
            </a:extLst>
          </p:cNvPr>
          <p:cNvSpPr/>
          <p:nvPr/>
        </p:nvSpPr>
        <p:spPr>
          <a:xfrm>
            <a:off x="9728" y="308471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2</a:t>
            </a:r>
          </a:p>
        </p:txBody>
      </p:sp>
      <p:sp>
        <p:nvSpPr>
          <p:cNvPr id="93" name="Rounded Rectangle 44">
            <a:extLst>
              <a:ext uri="{FF2B5EF4-FFF2-40B4-BE49-F238E27FC236}">
                <a16:creationId xmlns:a16="http://schemas.microsoft.com/office/drawing/2014/main" xmlns="" id="{CA368DDB-19C7-44C0-AD10-865041752A3C}"/>
              </a:ext>
            </a:extLst>
          </p:cNvPr>
          <p:cNvSpPr/>
          <p:nvPr/>
        </p:nvSpPr>
        <p:spPr>
          <a:xfrm>
            <a:off x="9728" y="322225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1</a:t>
            </a:r>
          </a:p>
        </p:txBody>
      </p:sp>
      <p:sp>
        <p:nvSpPr>
          <p:cNvPr id="94" name="Rounded Rectangle 44">
            <a:extLst>
              <a:ext uri="{FF2B5EF4-FFF2-40B4-BE49-F238E27FC236}">
                <a16:creationId xmlns:a16="http://schemas.microsoft.com/office/drawing/2014/main" xmlns="" id="{AF7F747E-211A-44B1-89B2-18793B49C6D8}"/>
              </a:ext>
            </a:extLst>
          </p:cNvPr>
          <p:cNvSpPr/>
          <p:nvPr/>
        </p:nvSpPr>
        <p:spPr>
          <a:xfrm>
            <a:off x="9728" y="336044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2</a:t>
            </a:r>
          </a:p>
        </p:txBody>
      </p:sp>
      <p:pic>
        <p:nvPicPr>
          <p:cNvPr id="7170" name="Picture 2" descr="Partitioning cluster analysis - Unsupervised Machine Learning">
            <a:extLst>
              <a:ext uri="{FF2B5EF4-FFF2-40B4-BE49-F238E27FC236}">
                <a16:creationId xmlns:a16="http://schemas.microsoft.com/office/drawing/2014/main" xmlns="" id="{A2D5147B-98F8-4CAB-AC84-37904ED64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696" y="3361148"/>
            <a:ext cx="2992018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rtitioning cluster analysis - Unsupervised Machine Learning">
            <a:extLst>
              <a:ext uri="{FF2B5EF4-FFF2-40B4-BE49-F238E27FC236}">
                <a16:creationId xmlns:a16="http://schemas.microsoft.com/office/drawing/2014/main" xmlns="" id="{A08FD923-AC0D-46D7-A087-C04703EF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697" y="1121142"/>
            <a:ext cx="2992017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Partitioning cluster analysis - Unsupervised Machine Learning">
            <a:extLst>
              <a:ext uri="{FF2B5EF4-FFF2-40B4-BE49-F238E27FC236}">
                <a16:creationId xmlns:a16="http://schemas.microsoft.com/office/drawing/2014/main" xmlns="" id="{46F66E95-1F34-4C79-A525-12421C1B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9286" y="3361148"/>
            <a:ext cx="2992018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Partitioning cluster analysis - Unsupervised Machine Learning">
            <a:extLst>
              <a:ext uri="{FF2B5EF4-FFF2-40B4-BE49-F238E27FC236}">
                <a16:creationId xmlns:a16="http://schemas.microsoft.com/office/drawing/2014/main" xmlns="" id="{442A7CD5-EAD7-4BD5-828E-4C68722C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9287" y="1121142"/>
            <a:ext cx="2992017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loud 55">
            <a:extLst>
              <a:ext uri="{FF2B5EF4-FFF2-40B4-BE49-F238E27FC236}">
                <a16:creationId xmlns:a16="http://schemas.microsoft.com/office/drawing/2014/main" xmlns="" id="{DFFF0501-E4DE-4E5C-9B66-D418D276469F}"/>
              </a:ext>
            </a:extLst>
          </p:cNvPr>
          <p:cNvSpPr/>
          <p:nvPr/>
        </p:nvSpPr>
        <p:spPr>
          <a:xfrm>
            <a:off x="6831265" y="1064871"/>
            <a:ext cx="4736375" cy="51413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plots k=2 &amp; k=4 cluster results using PCA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ICA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separately and puts graphs in a grid to study them.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Plots are colored by cluster ID.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But it’s really hard to see differences between them, so selects the graphs and right-clicks “Compare these Graphs.”</a:t>
            </a:r>
          </a:p>
        </p:txBody>
      </p:sp>
    </p:spTree>
    <p:extLst>
      <p:ext uri="{BB962C8B-B14F-4D97-AF65-F5344CB8AC3E}">
        <p14:creationId xmlns:p14="http://schemas.microsoft.com/office/powerpoint/2010/main" val="305239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237D2E-491C-4524-9A5C-89ECEB5B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32" y="1114705"/>
            <a:ext cx="5528013" cy="434992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88" name="Rounded Rectangle 44">
            <a:extLst>
              <a:ext uri="{FF2B5EF4-FFF2-40B4-BE49-F238E27FC236}">
                <a16:creationId xmlns:a16="http://schemas.microsoft.com/office/drawing/2014/main" xmlns="" id="{3C2838F0-4EC1-47DE-B633-0670C0C4C5E8}"/>
              </a:ext>
            </a:extLst>
          </p:cNvPr>
          <p:cNvSpPr/>
          <p:nvPr/>
        </p:nvSpPr>
        <p:spPr>
          <a:xfrm>
            <a:off x="1427" y="2660175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1</a:t>
            </a:r>
          </a:p>
        </p:txBody>
      </p:sp>
      <p:sp>
        <p:nvSpPr>
          <p:cNvPr id="89" name="Rounded Rectangle 44">
            <a:extLst>
              <a:ext uri="{FF2B5EF4-FFF2-40B4-BE49-F238E27FC236}">
                <a16:creationId xmlns:a16="http://schemas.microsoft.com/office/drawing/2014/main" xmlns="" id="{1554D0FB-09D8-4F26-8CC9-F875A860E2B3}"/>
              </a:ext>
            </a:extLst>
          </p:cNvPr>
          <p:cNvSpPr/>
          <p:nvPr/>
        </p:nvSpPr>
        <p:spPr>
          <a:xfrm>
            <a:off x="1427" y="2807624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2</a:t>
            </a:r>
          </a:p>
        </p:txBody>
      </p:sp>
      <p:sp>
        <p:nvSpPr>
          <p:cNvPr id="91" name="Rounded Rectangle 44">
            <a:extLst>
              <a:ext uri="{FF2B5EF4-FFF2-40B4-BE49-F238E27FC236}">
                <a16:creationId xmlns:a16="http://schemas.microsoft.com/office/drawing/2014/main" xmlns="" id="{41FFB85F-0FB6-4792-B97A-0EABAFECDEDA}"/>
              </a:ext>
            </a:extLst>
          </p:cNvPr>
          <p:cNvSpPr/>
          <p:nvPr/>
        </p:nvSpPr>
        <p:spPr>
          <a:xfrm>
            <a:off x="9728" y="294652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1</a:t>
            </a:r>
          </a:p>
        </p:txBody>
      </p:sp>
      <p:sp>
        <p:nvSpPr>
          <p:cNvPr id="92" name="Rounded Rectangle 44">
            <a:extLst>
              <a:ext uri="{FF2B5EF4-FFF2-40B4-BE49-F238E27FC236}">
                <a16:creationId xmlns:a16="http://schemas.microsoft.com/office/drawing/2014/main" xmlns="" id="{5FF14BA2-D161-40E5-A847-ABB0418A2AFC}"/>
              </a:ext>
            </a:extLst>
          </p:cNvPr>
          <p:cNvSpPr/>
          <p:nvPr/>
        </p:nvSpPr>
        <p:spPr>
          <a:xfrm>
            <a:off x="9728" y="308471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2</a:t>
            </a:r>
          </a:p>
        </p:txBody>
      </p:sp>
      <p:sp>
        <p:nvSpPr>
          <p:cNvPr id="93" name="Rounded Rectangle 44">
            <a:extLst>
              <a:ext uri="{FF2B5EF4-FFF2-40B4-BE49-F238E27FC236}">
                <a16:creationId xmlns:a16="http://schemas.microsoft.com/office/drawing/2014/main" xmlns="" id="{CA368DDB-19C7-44C0-AD10-865041752A3C}"/>
              </a:ext>
            </a:extLst>
          </p:cNvPr>
          <p:cNvSpPr/>
          <p:nvPr/>
        </p:nvSpPr>
        <p:spPr>
          <a:xfrm>
            <a:off x="9728" y="322225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1</a:t>
            </a:r>
          </a:p>
        </p:txBody>
      </p:sp>
      <p:sp>
        <p:nvSpPr>
          <p:cNvPr id="94" name="Rounded Rectangle 44">
            <a:extLst>
              <a:ext uri="{FF2B5EF4-FFF2-40B4-BE49-F238E27FC236}">
                <a16:creationId xmlns:a16="http://schemas.microsoft.com/office/drawing/2014/main" xmlns="" id="{AF7F747E-211A-44B1-89B2-18793B49C6D8}"/>
              </a:ext>
            </a:extLst>
          </p:cNvPr>
          <p:cNvSpPr/>
          <p:nvPr/>
        </p:nvSpPr>
        <p:spPr>
          <a:xfrm>
            <a:off x="9728" y="336044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2</a:t>
            </a:r>
          </a:p>
        </p:txBody>
      </p:sp>
      <p:sp>
        <p:nvSpPr>
          <p:cNvPr id="81" name="Cloud 80"/>
          <p:cNvSpPr/>
          <p:nvPr/>
        </p:nvSpPr>
        <p:spPr>
          <a:xfrm>
            <a:off x="6831265" y="1064871"/>
            <a:ext cx="4736375" cy="51413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Cross-fading graphs clearly show the cluster breaks and differences, allowing the user to judge the results.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Cluster=2 is selected for further analysis. A ROW SUBSET is generated by clicking on “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Define New Selection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” and entering “Cluster ID 1 == 2”.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Code to reproduce this selection is then saved via right-click-“Interesting Cluster” row subset.</a:t>
            </a: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xmlns="" id="{044622E7-7493-4FC8-A17E-EE8143BEF77C}"/>
              </a:ext>
            </a:extLst>
          </p:cNvPr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Interesting Cluster</a:t>
            </a:r>
          </a:p>
        </p:txBody>
      </p:sp>
      <p:sp>
        <p:nvSpPr>
          <p:cNvPr id="58" name="Down Arrow 2">
            <a:extLst>
              <a:ext uri="{FF2B5EF4-FFF2-40B4-BE49-F238E27FC236}">
                <a16:creationId xmlns:a16="http://schemas.microsoft.com/office/drawing/2014/main" xmlns="" id="{4AF8D80D-5855-4242-BA45-5C883D419623}"/>
              </a:ext>
            </a:extLst>
          </p:cNvPr>
          <p:cNvSpPr/>
          <p:nvPr/>
        </p:nvSpPr>
        <p:spPr>
          <a:xfrm rot="2350228">
            <a:off x="3747921" y="2959220"/>
            <a:ext cx="292180" cy="328655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428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53296" y="0"/>
            <a:ext cx="914400" cy="914400"/>
          </a:xfrm>
          <a:prstGeom prst="roundRect">
            <a:avLst/>
          </a:prstGeom>
          <a:solidFill>
            <a:srgbClr val="DCECC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0"/>
            <a:ext cx="914400" cy="914400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Datasets Available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Apply Cutoff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0" y="1064871"/>
            <a:ext cx="914400" cy="57931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67696" y="0"/>
            <a:ext cx="914400" cy="914400"/>
          </a:xfrm>
          <a:prstGeom prst="roundRect">
            <a:avLst/>
          </a:prstGeom>
          <a:solidFill>
            <a:srgbClr val="B2DECC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Reduce Dimension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82096" y="0"/>
            <a:ext cx="914400" cy="914400"/>
          </a:xfrm>
          <a:prstGeom prst="roundRect">
            <a:avLst/>
          </a:prstGeom>
          <a:solidFill>
            <a:srgbClr val="87CCC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96496" y="0"/>
            <a:ext cx="914400" cy="914400"/>
          </a:xfrm>
          <a:prstGeom prst="roundRect">
            <a:avLst/>
          </a:prstGeom>
          <a:solidFill>
            <a:srgbClr val="5EBDD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Bin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10896" y="0"/>
            <a:ext cx="914400" cy="914400"/>
          </a:xfrm>
          <a:prstGeom prst="roundRect">
            <a:avLst/>
          </a:prstGeom>
          <a:solidFill>
            <a:srgbClr val="41AAD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Endmembers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25296" y="0"/>
            <a:ext cx="914400" cy="914400"/>
          </a:xfrm>
          <a:prstGeom prst="roundRect">
            <a:avLst/>
          </a:prstGeom>
          <a:solidFill>
            <a:srgbClr val="3176B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More Like This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9696" y="0"/>
            <a:ext cx="914400" cy="914400"/>
          </a:xfrm>
          <a:prstGeom prst="roundRect">
            <a:avLst/>
          </a:prstGeom>
          <a:solidFill>
            <a:srgbClr val="2A5C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Regress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54096" y="0"/>
            <a:ext cx="914400" cy="914400"/>
          </a:xfrm>
          <a:prstGeom prst="roundRect">
            <a:avLst/>
          </a:prstGeom>
          <a:solidFill>
            <a:srgbClr val="23439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Peak Find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368496" y="0"/>
            <a:ext cx="914400" cy="914400"/>
          </a:xfrm>
          <a:prstGeom prst="roundRect">
            <a:avLst/>
          </a:prstGeom>
          <a:solidFill>
            <a:srgbClr val="151C6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Normalize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282896" y="0"/>
            <a:ext cx="914400" cy="914400"/>
          </a:xfrm>
          <a:prstGeom prst="roundRect">
            <a:avLst/>
          </a:prstGeom>
          <a:solidFill>
            <a:srgbClr val="0F165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Find Anomalies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53296" y="5943599"/>
            <a:ext cx="914400" cy="91440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Define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0" y="1064871"/>
            <a:ext cx="914400" cy="3703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Sorting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854" y="1446836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Lattitude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571390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Longitude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0" y="171330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0" y="1855224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Temp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0" y="1985567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Pressure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427" y="2115655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Aerosols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427" y="225757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Quality Flag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427" y="2399489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xCO2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427" y="2529832"/>
            <a:ext cx="914400" cy="1388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Cloud Index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1277600" y="0"/>
            <a:ext cx="914400" cy="613457"/>
          </a:xfrm>
          <a:prstGeom prst="roundRect">
            <a:avLst/>
          </a:prstGeom>
          <a:solidFill>
            <a:srgbClr val="FBCDA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XY Scatter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1277600" y="607671"/>
            <a:ext cx="914400" cy="613457"/>
          </a:xfrm>
          <a:prstGeom prst="roundRect">
            <a:avLst/>
          </a:prstGeom>
          <a:solidFill>
            <a:srgbClr val="F189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Histogram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259108" y="5631084"/>
            <a:ext cx="914400" cy="613457"/>
          </a:xfrm>
          <a:prstGeom prst="roundRect">
            <a:avLst/>
          </a:prstGeom>
          <a:solidFill>
            <a:srgbClr val="FAD25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General Problems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258144" y="5023413"/>
            <a:ext cx="914400" cy="613457"/>
          </a:xfrm>
          <a:prstGeom prst="roundRect">
            <a:avLst/>
          </a:prstGeom>
          <a:solidFill>
            <a:srgbClr val="FEEA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259108" y="4438639"/>
            <a:ext cx="914400" cy="613457"/>
          </a:xfrm>
          <a:prstGeom prst="roundRect">
            <a:avLst/>
          </a:prstGeom>
          <a:solidFill>
            <a:srgbClr val="FEEF7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Multi-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Modality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258144" y="6244541"/>
            <a:ext cx="914400" cy="613457"/>
          </a:xfrm>
          <a:prstGeom prst="roundRect">
            <a:avLst/>
          </a:prstGeom>
          <a:solidFill>
            <a:srgbClr val="F6BA4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Explain This Subset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277600" y="1203894"/>
            <a:ext cx="914400" cy="613457"/>
          </a:xfrm>
          <a:prstGeom prst="roundRect">
            <a:avLst/>
          </a:prstGeom>
          <a:solidFill>
            <a:srgbClr val="EC698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Polar Scatter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0" y="6698848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6559952"/>
            <a:ext cx="914400" cy="1388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0" y="6415141"/>
            <a:ext cx="914400" cy="138896"/>
          </a:xfrm>
          <a:prstGeom prst="roundRect">
            <a:avLst/>
          </a:prstGeom>
          <a:solidFill>
            <a:srgbClr val="00F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Non-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277600" y="1807338"/>
            <a:ext cx="914400" cy="613457"/>
          </a:xfrm>
          <a:prstGeom prst="roundRect">
            <a:avLst/>
          </a:prstGeom>
          <a:solidFill>
            <a:srgbClr val="BB46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Pie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38100">
                  <a:prstClr val="black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277600" y="2415009"/>
            <a:ext cx="914400" cy="613457"/>
          </a:xfrm>
          <a:prstGeom prst="roundRect">
            <a:avLst/>
          </a:prstGeom>
          <a:solidFill>
            <a:srgbClr val="9A399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1258144" y="3007005"/>
            <a:ext cx="914400" cy="613457"/>
          </a:xfrm>
          <a:prstGeom prst="roundRect">
            <a:avLst/>
          </a:prstGeom>
          <a:solidFill>
            <a:srgbClr val="52247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Earth Map</a:t>
            </a:r>
          </a:p>
        </p:txBody>
      </p:sp>
      <p:sp>
        <p:nvSpPr>
          <p:cNvPr id="88" name="Rounded Rectangle 44">
            <a:extLst>
              <a:ext uri="{FF2B5EF4-FFF2-40B4-BE49-F238E27FC236}">
                <a16:creationId xmlns:a16="http://schemas.microsoft.com/office/drawing/2014/main" xmlns="" id="{3C2838F0-4EC1-47DE-B633-0670C0C4C5E8}"/>
              </a:ext>
            </a:extLst>
          </p:cNvPr>
          <p:cNvSpPr/>
          <p:nvPr/>
        </p:nvSpPr>
        <p:spPr>
          <a:xfrm>
            <a:off x="1427" y="2660175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1</a:t>
            </a:r>
          </a:p>
        </p:txBody>
      </p:sp>
      <p:sp>
        <p:nvSpPr>
          <p:cNvPr id="89" name="Rounded Rectangle 44">
            <a:extLst>
              <a:ext uri="{FF2B5EF4-FFF2-40B4-BE49-F238E27FC236}">
                <a16:creationId xmlns:a16="http://schemas.microsoft.com/office/drawing/2014/main" xmlns="" id="{1554D0FB-09D8-4F26-8CC9-F875A860E2B3}"/>
              </a:ext>
            </a:extLst>
          </p:cNvPr>
          <p:cNvSpPr/>
          <p:nvPr/>
        </p:nvSpPr>
        <p:spPr>
          <a:xfrm>
            <a:off x="1427" y="2807624"/>
            <a:ext cx="914400" cy="138896"/>
          </a:xfrm>
          <a:prstGeom prst="roundRect">
            <a:avLst/>
          </a:prstGeom>
          <a:solidFill>
            <a:srgbClr val="92D05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Cluster ID 2</a:t>
            </a:r>
          </a:p>
        </p:txBody>
      </p:sp>
      <p:sp>
        <p:nvSpPr>
          <p:cNvPr id="91" name="Rounded Rectangle 44">
            <a:extLst>
              <a:ext uri="{FF2B5EF4-FFF2-40B4-BE49-F238E27FC236}">
                <a16:creationId xmlns:a16="http://schemas.microsoft.com/office/drawing/2014/main" xmlns="" id="{41FFB85F-0FB6-4792-B97A-0EABAFECDEDA}"/>
              </a:ext>
            </a:extLst>
          </p:cNvPr>
          <p:cNvSpPr/>
          <p:nvPr/>
        </p:nvSpPr>
        <p:spPr>
          <a:xfrm>
            <a:off x="9728" y="294652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1</a:t>
            </a:r>
          </a:p>
        </p:txBody>
      </p:sp>
      <p:sp>
        <p:nvSpPr>
          <p:cNvPr id="92" name="Rounded Rectangle 44">
            <a:extLst>
              <a:ext uri="{FF2B5EF4-FFF2-40B4-BE49-F238E27FC236}">
                <a16:creationId xmlns:a16="http://schemas.microsoft.com/office/drawing/2014/main" xmlns="" id="{5FF14BA2-D161-40E5-A847-ABB0418A2AFC}"/>
              </a:ext>
            </a:extLst>
          </p:cNvPr>
          <p:cNvSpPr/>
          <p:nvPr/>
        </p:nvSpPr>
        <p:spPr>
          <a:xfrm>
            <a:off x="9728" y="3084710"/>
            <a:ext cx="914400" cy="138896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PCA 2</a:t>
            </a:r>
          </a:p>
        </p:txBody>
      </p:sp>
      <p:sp>
        <p:nvSpPr>
          <p:cNvPr id="93" name="Rounded Rectangle 44">
            <a:extLst>
              <a:ext uri="{FF2B5EF4-FFF2-40B4-BE49-F238E27FC236}">
                <a16:creationId xmlns:a16="http://schemas.microsoft.com/office/drawing/2014/main" xmlns="" id="{CA368DDB-19C7-44C0-AD10-865041752A3C}"/>
              </a:ext>
            </a:extLst>
          </p:cNvPr>
          <p:cNvSpPr/>
          <p:nvPr/>
        </p:nvSpPr>
        <p:spPr>
          <a:xfrm>
            <a:off x="9728" y="322225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1</a:t>
            </a:r>
          </a:p>
        </p:txBody>
      </p:sp>
      <p:sp>
        <p:nvSpPr>
          <p:cNvPr id="94" name="Rounded Rectangle 44">
            <a:extLst>
              <a:ext uri="{FF2B5EF4-FFF2-40B4-BE49-F238E27FC236}">
                <a16:creationId xmlns:a16="http://schemas.microsoft.com/office/drawing/2014/main" xmlns="" id="{AF7F747E-211A-44B1-89B2-18793B49C6D8}"/>
              </a:ext>
            </a:extLst>
          </p:cNvPr>
          <p:cNvSpPr/>
          <p:nvPr/>
        </p:nvSpPr>
        <p:spPr>
          <a:xfrm>
            <a:off x="9728" y="3360442"/>
            <a:ext cx="914400" cy="138896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latin typeface="Calibri" panose="020F0502020204030204"/>
              </a:rPr>
              <a:t>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 2</a:t>
            </a:r>
          </a:p>
        </p:txBody>
      </p:sp>
      <p:sp>
        <p:nvSpPr>
          <p:cNvPr id="56" name="Rounded Rectangle 21">
            <a:extLst>
              <a:ext uri="{FF2B5EF4-FFF2-40B4-BE49-F238E27FC236}">
                <a16:creationId xmlns:a16="http://schemas.microsoft.com/office/drawing/2014/main" xmlns="" id="{044622E7-7493-4FC8-A17E-EE8143BEF77C}"/>
              </a:ext>
            </a:extLst>
          </p:cNvPr>
          <p:cNvSpPr/>
          <p:nvPr/>
        </p:nvSpPr>
        <p:spPr>
          <a:xfrm>
            <a:off x="1967696" y="5943599"/>
            <a:ext cx="914400" cy="914400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  <a:effectLst>
                  <a:glow rad="38100">
                    <a:prstClr val="black"/>
                  </a:glow>
                </a:effectLst>
              </a:rPr>
              <a:t>Interesting Cluster</a:t>
            </a:r>
          </a:p>
        </p:txBody>
      </p:sp>
      <p:sp>
        <p:nvSpPr>
          <p:cNvPr id="54" name="Down Arrow 2">
            <a:extLst>
              <a:ext uri="{FF2B5EF4-FFF2-40B4-BE49-F238E27FC236}">
                <a16:creationId xmlns:a16="http://schemas.microsoft.com/office/drawing/2014/main" xmlns="" id="{9631E81D-ECA8-402A-8B75-AA1FC7E61EE5}"/>
              </a:ext>
            </a:extLst>
          </p:cNvPr>
          <p:cNvSpPr/>
          <p:nvPr/>
        </p:nvSpPr>
        <p:spPr>
          <a:xfrm rot="5400000">
            <a:off x="2022055" y="1590257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Down Arrow 2">
            <a:extLst>
              <a:ext uri="{FF2B5EF4-FFF2-40B4-BE49-F238E27FC236}">
                <a16:creationId xmlns:a16="http://schemas.microsoft.com/office/drawing/2014/main" xmlns="" id="{B480D4FF-94B2-4949-9C83-F3755D272E22}"/>
              </a:ext>
            </a:extLst>
          </p:cNvPr>
          <p:cNvSpPr/>
          <p:nvPr/>
        </p:nvSpPr>
        <p:spPr>
          <a:xfrm rot="5400000">
            <a:off x="2022055" y="1872050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Down Arrow 2">
            <a:extLst>
              <a:ext uri="{FF2B5EF4-FFF2-40B4-BE49-F238E27FC236}">
                <a16:creationId xmlns:a16="http://schemas.microsoft.com/office/drawing/2014/main" xmlns="" id="{49854920-8273-4881-BDED-BBE603DD0D66}"/>
              </a:ext>
            </a:extLst>
          </p:cNvPr>
          <p:cNvSpPr/>
          <p:nvPr/>
        </p:nvSpPr>
        <p:spPr>
          <a:xfrm rot="5400000">
            <a:off x="2022055" y="2153843"/>
            <a:ext cx="292180" cy="24491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loud 80"/>
          <p:cNvSpPr/>
          <p:nvPr/>
        </p:nvSpPr>
        <p:spPr>
          <a:xfrm>
            <a:off x="2754457" y="721022"/>
            <a:ext cx="4736375" cy="51413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decides wants to keep Cluster ID’s, PCA, and ICA outputs for further analysis. Saves the original file with these columns appended.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749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Data In and 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0619" y="2246135"/>
            <a:ext cx="6510757" cy="1569660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/>
              <a:t>Multiple files OK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/>
              <a:t>Facilitate alignment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Output guidance: file / memory size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422" y="1101968"/>
            <a:ext cx="30947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Human Readable</a:t>
            </a:r>
          </a:p>
          <a:p>
            <a:r>
              <a:rPr lang="en-US" sz="2400" dirty="0"/>
              <a:t>CSV, TXT, KML, XML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78" y="4000270"/>
            <a:ext cx="299107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Scientific/Binary</a:t>
            </a:r>
          </a:p>
          <a:p>
            <a:r>
              <a:rPr lang="en-US" sz="2400" dirty="0"/>
              <a:t>HDF</a:t>
            </a:r>
          </a:p>
          <a:p>
            <a:r>
              <a:rPr lang="en-US" sz="2400" dirty="0" err="1"/>
              <a:t>NetCDF</a:t>
            </a:r>
            <a:endParaRPr lang="en-US" sz="2400" dirty="0"/>
          </a:p>
          <a:p>
            <a:r>
              <a:rPr lang="en-US" sz="2400" dirty="0"/>
              <a:t>DAP2</a:t>
            </a:r>
          </a:p>
          <a:p>
            <a:r>
              <a:rPr lang="en-US" sz="2400" dirty="0" err="1"/>
              <a:t>SeaBASS</a:t>
            </a:r>
            <a:endParaRPr lang="en-US" sz="2400" dirty="0"/>
          </a:p>
          <a:p>
            <a:r>
              <a:rPr lang="en-US" sz="2400" dirty="0" err="1"/>
              <a:t>GeoTIFF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042419" y="1104898"/>
            <a:ext cx="3149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Mission-Oriented</a:t>
            </a:r>
          </a:p>
          <a:p>
            <a:r>
              <a:rPr lang="en-US" sz="2400" dirty="0"/>
              <a:t>HDF-EOS5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7747" y="4000270"/>
            <a:ext cx="211808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Proprietary</a:t>
            </a:r>
          </a:p>
          <a:p>
            <a:r>
              <a:rPr lang="en-US" sz="2400" dirty="0" err="1"/>
              <a:t>Matlab</a:t>
            </a:r>
            <a:endParaRPr lang="en-US" sz="2400" dirty="0"/>
          </a:p>
          <a:p>
            <a:r>
              <a:rPr lang="en-US" sz="2400" dirty="0"/>
              <a:t>IDL</a:t>
            </a:r>
          </a:p>
          <a:p>
            <a:r>
              <a:rPr lang="en-US" sz="2400" dirty="0"/>
              <a:t>Excel XLS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0776" y="4000270"/>
            <a:ext cx="325044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Link different files</a:t>
            </a:r>
          </a:p>
          <a:p>
            <a:r>
              <a:rPr lang="en-US" sz="2400" dirty="0"/>
              <a:t>(observation ID)</a:t>
            </a:r>
          </a:p>
          <a:p>
            <a:r>
              <a:rPr lang="en-US" sz="2400" dirty="0"/>
              <a:t>Co-Registration</a:t>
            </a:r>
          </a:p>
          <a:p>
            <a:r>
              <a:rPr lang="en-US" sz="2400" dirty="0"/>
              <a:t>Co-Location</a:t>
            </a:r>
          </a:p>
          <a:p>
            <a:r>
              <a:rPr lang="en-US" sz="2400" dirty="0"/>
              <a:t>Re-Gridding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9125" y="5357737"/>
            <a:ext cx="1813150" cy="1500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6163" y="5351462"/>
            <a:ext cx="1906336" cy="13203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</p:spTree>
    <p:extLst>
      <p:ext uri="{BB962C8B-B14F-4D97-AF65-F5344CB8AC3E}">
        <p14:creationId xmlns:p14="http://schemas.microsoft.com/office/powerpoint/2010/main" val="17282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075862"/>
            <a:ext cx="12191999" cy="92333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Data Dimensional Structure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946" y="996021"/>
            <a:ext cx="21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Unstructured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46" y="1505393"/>
            <a:ext cx="2448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Columns aren’t synchronized by rows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Histograms, normalization, bad values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Threshold anomalies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Distribution plotting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598" y="981746"/>
            <a:ext cx="2135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472" y="1476264"/>
            <a:ext cx="2448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Rows imply an order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Model building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Template matching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Structure anomalies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Simple plotting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Peak finding</a:t>
            </a:r>
          </a:p>
          <a:p>
            <a:pPr marL="114300" indent="-114300">
              <a:buFont typeface="Arial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4124" y="963168"/>
            <a:ext cx="213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64998" y="1457686"/>
            <a:ext cx="2448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Rows imply an order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2 Features are related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Complex model building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2D Templates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Distance metrics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Segmentation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Geo grid graphing</a:t>
            </a:r>
          </a:p>
          <a:p>
            <a:pPr marL="114300" indent="-114300">
              <a:buFont typeface="Arial" charset="0"/>
              <a:buChar char="•"/>
            </a:pPr>
            <a:endParaRPr lang="en-US" dirty="0"/>
          </a:p>
          <a:p>
            <a:pPr marL="114300" indent="-1143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4047" y="4075862"/>
            <a:ext cx="150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  <a:p>
            <a:r>
              <a:rPr lang="en-US" dirty="0"/>
              <a:t>State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4124" y="4075862"/>
            <a:ext cx="1925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Lat</a:t>
            </a:r>
            <a:r>
              <a:rPr lang="en-US" dirty="0"/>
              <a:t>/Lon</a:t>
            </a:r>
          </a:p>
          <a:p>
            <a:r>
              <a:rPr lang="en-US" dirty="0"/>
              <a:t>Camera Images</a:t>
            </a:r>
          </a:p>
          <a:p>
            <a:r>
              <a:rPr lang="en-US" dirty="0"/>
              <a:t>Parameter Sweeps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7085" y="981746"/>
            <a:ext cx="211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14524" y="1476264"/>
            <a:ext cx="2448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Rows imply an order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3 Features are related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Complex model building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3D Templates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Distance metrics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Segmentation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Slicing/Rotation Graph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3650" y="4075862"/>
            <a:ext cx="1769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Polarization Map</a:t>
            </a:r>
          </a:p>
          <a:p>
            <a:r>
              <a:rPr lang="en-US" dirty="0"/>
              <a:t>2D movies</a:t>
            </a:r>
          </a:p>
          <a:p>
            <a:r>
              <a:rPr lang="en-US" dirty="0"/>
              <a:t>Volume Imaging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47484" y="996021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64049" y="1490539"/>
            <a:ext cx="2448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Rows imply an order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N Features related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Complex model building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ND Templates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Segmentation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Many </a:t>
            </a:r>
            <a:r>
              <a:rPr lang="en-US" dirty="0" err="1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Dist</a:t>
            </a: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 Metrics</a:t>
            </a:r>
            <a:endParaRPr lang="en-US" dirty="0"/>
          </a:p>
          <a:p>
            <a:pPr marL="114300" indent="-114300">
              <a:buFont typeface="Arial" charset="0"/>
              <a:buChar char="•"/>
            </a:pPr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Dimensionality Red.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66501" y="4075862"/>
            <a:ext cx="1987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Metadata-rich data</a:t>
            </a:r>
          </a:p>
          <a:p>
            <a:r>
              <a:rPr lang="en-US" dirty="0"/>
              <a:t>Hyperspectral</a:t>
            </a:r>
          </a:p>
          <a:p>
            <a:r>
              <a:rPr lang="en-US" dirty="0"/>
              <a:t>High-D Imaging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946" y="4075862"/>
            <a:ext cx="199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Samples</a:t>
            </a:r>
          </a:p>
          <a:p>
            <a:r>
              <a:rPr lang="en-US" dirty="0"/>
              <a:t>Raw Sensor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65" t="12070"/>
          <a:stretch/>
        </p:blipFill>
        <p:spPr>
          <a:xfrm>
            <a:off x="325413" y="5075285"/>
            <a:ext cx="1929718" cy="15503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86"/>
          <a:stretch/>
        </p:blipFill>
        <p:spPr>
          <a:xfrm>
            <a:off x="2596555" y="5075285"/>
            <a:ext cx="2053504" cy="15866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606" y="5075285"/>
            <a:ext cx="2237931" cy="15507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670" y="5075284"/>
            <a:ext cx="1728096" cy="1679554"/>
          </a:xfrm>
          <a:prstGeom prst="rect">
            <a:avLst/>
          </a:prstGeom>
        </p:spPr>
      </p:pic>
      <p:pic>
        <p:nvPicPr>
          <p:cNvPr id="24" name="Picture 4" descr="http://images.sciencedaily.com/2013/11/131113080217-large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085" y="5075284"/>
            <a:ext cx="1803032" cy="1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0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Initial Data Scan: “Is This Right?”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58" y="1252797"/>
            <a:ext cx="2775438" cy="1776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20" y="852420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Column Span &amp; Norm.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20" y="3029077"/>
            <a:ext cx="308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Group columns by “behavior”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simple scan for outliers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534" y="3737278"/>
            <a:ext cx="2062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Strange Values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58" y="4198942"/>
            <a:ext cx="2870176" cy="20705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005" y="6211669"/>
            <a:ext cx="34631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Discover </a:t>
            </a:r>
            <a:r>
              <a:rPr lang="en-US" dirty="0" err="1"/>
              <a:t>Inf</a:t>
            </a:r>
            <a:r>
              <a:rPr lang="en-US" dirty="0"/>
              <a:t>, Nan, missing values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2000" b="1" dirty="0">
                <a:solidFill>
                  <a:srgbClr val="00FCF9"/>
                </a:solidFill>
              </a:rPr>
              <a:t>Discover fill / repeated values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657" y="1268471"/>
            <a:ext cx="3131264" cy="44903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26658" y="852898"/>
            <a:ext cx="244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Setting Pre-Filters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26658" y="5758851"/>
            <a:ext cx="30525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Dynamic, Graphical Interface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Estimated file / memory sizes</a:t>
            </a:r>
          </a:p>
          <a:p>
            <a:pPr marL="114300" indent="-114300">
              <a:buFont typeface="Arial" charset="0"/>
              <a:buChar char="•"/>
            </a:pPr>
            <a:r>
              <a:rPr lang="en-US" sz="20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Guidance on distribution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1489" y="2013414"/>
            <a:ext cx="5329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Problem values can be hard to spot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be rare or in-range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400" dirty="0"/>
              <a:t>May harm (but not destroy)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400" dirty="0"/>
              <a:t>Automation looks for them all</a:t>
            </a:r>
          </a:p>
          <a:p>
            <a:pPr marL="285750" indent="-285750">
              <a:buFont typeface="Arial" charset="0"/>
              <a:buChar char="•"/>
            </a:pPr>
            <a:endParaRPr lang="is-IS" sz="2400" dirty="0"/>
          </a:p>
          <a:p>
            <a:pPr marL="285750" indent="-285750">
              <a:buFont typeface="Arial" charset="0"/>
              <a:buChar char="•"/>
            </a:pPr>
            <a:r>
              <a:rPr lang="is-IS" sz="2400" dirty="0"/>
              <a:t>Enables educated pre-filtering of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Guides user on data size consequences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Filtration tool informed by pop dist.</a:t>
            </a:r>
          </a:p>
        </p:txBody>
      </p:sp>
    </p:spTree>
    <p:extLst>
      <p:ext uri="{BB962C8B-B14F-4D97-AF65-F5344CB8AC3E}">
        <p14:creationId xmlns:p14="http://schemas.microsoft.com/office/powerpoint/2010/main" val="4330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Column Correlation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154" y="1360852"/>
            <a:ext cx="5931688" cy="1938992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Using correlated features can ruin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Analysis doesn’t usually fail:</a:t>
            </a:r>
          </a:p>
          <a:p>
            <a:pPr marL="342900" indent="-342900">
              <a:buFont typeface="Arial" charset="0"/>
              <a:buChar char="•"/>
            </a:pPr>
            <a:r>
              <a:rPr lang="is-IS" sz="2400" dirty="0"/>
              <a:t>…it just changes your answer unpredictably</a:t>
            </a:r>
          </a:p>
          <a:p>
            <a:pPr marL="342900" indent="-342900">
              <a:buFont typeface="Arial" charset="0"/>
              <a:buChar char="•"/>
            </a:pPr>
            <a:r>
              <a:rPr lang="is-IS" sz="2400" dirty="0"/>
              <a:t>Pre-warning on what’s in the data helps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849961"/>
            <a:ext cx="254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Correlation Matrix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48" y="3812336"/>
            <a:ext cx="300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Arrange cols by </a:t>
            </a:r>
            <a:r>
              <a:rPr lang="en-US" dirty="0" err="1"/>
              <a:t>corr</a:t>
            </a:r>
            <a:r>
              <a:rPr lang="en-US" dirty="0"/>
              <a:t> strength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Quickly check what’s safe</a:t>
            </a:r>
          </a:p>
          <a:p>
            <a:pPr marL="114300" indent="-11430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40" y="1311626"/>
            <a:ext cx="2409846" cy="240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004" y="1301762"/>
            <a:ext cx="2367085" cy="23670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1004" y="3802472"/>
            <a:ext cx="2930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Let y2 be f(y1) for simple f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Then find correlations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Speaks to “any relationship”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73653" y="854811"/>
            <a:ext cx="228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Alternative Corr.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27" y="4735666"/>
            <a:ext cx="4506794" cy="1968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48155" y="4332006"/>
            <a:ext cx="376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Results in Spreadsheet form</a:t>
            </a:r>
          </a:p>
        </p:txBody>
      </p:sp>
    </p:spTree>
    <p:extLst>
      <p:ext uri="{BB962C8B-B14F-4D97-AF65-F5344CB8AC3E}">
        <p14:creationId xmlns:p14="http://schemas.microsoft.com/office/powerpoint/2010/main" val="103501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Data Clustering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2573" y="1343066"/>
            <a:ext cx="4646850" cy="2677656"/>
          </a:xfrm>
          <a:prstGeom prst="rect">
            <a:avLst/>
          </a:prstGeom>
          <a:solidFill>
            <a:srgbClr val="2E75B6">
              <a:alpha val="16078"/>
            </a:srgb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Fast way to quickly label sub-sets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Works if distance concept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Group by column relationship</a:t>
            </a:r>
            <a:r>
              <a:rPr lang="is-IS" sz="2400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sz="2400" dirty="0"/>
              <a:t>...</a:t>
            </a:r>
            <a:r>
              <a:rPr lang="en-US" sz="2400" dirty="0"/>
              <a:t> not mere thresholds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Find best # of clusters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Examine separation of clusters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Informative for test/train split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3" y="1343722"/>
            <a:ext cx="2627816" cy="2758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912578"/>
            <a:ext cx="3276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How many Populations?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443" y="4101779"/>
            <a:ext cx="251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Quick “types” of data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Easily select sub-groups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99765" y="933463"/>
            <a:ext cx="261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Auto-clean outliers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765" y="1396066"/>
            <a:ext cx="2228952" cy="22548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9765" y="3778613"/>
            <a:ext cx="2988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dirty="0"/>
              <a:t>Outliers may be signal/noise</a:t>
            </a:r>
          </a:p>
          <a:p>
            <a:pPr marL="114300" indent="-114300">
              <a:buFont typeface="Arial" charset="0"/>
              <a:buChar char="•"/>
            </a:pPr>
            <a:r>
              <a:rPr lang="en-US" dirty="0"/>
              <a:t>1-click select &amp; keep/remove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081" y="4492083"/>
            <a:ext cx="4731834" cy="2365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86555" y="4091706"/>
            <a:ext cx="365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</a:t>
            </a:r>
            <a:r>
              <a:rPr lang="en-US" sz="2400" b="1"/>
              <a:t>clustering algorithms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915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</TotalTime>
  <Words>4348</Words>
  <Application>Microsoft Macintosh PowerPoint</Application>
  <PresentationFormat>Widescreen</PresentationFormat>
  <Paragraphs>1643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Aharoni</vt:lpstr>
      <vt:lpstr>Arial</vt:lpstr>
      <vt:lpstr>Calibri</vt:lpstr>
      <vt:lpstr>Calibri Light</vt:lpstr>
      <vt:lpstr>Office Theme</vt:lpstr>
      <vt:lpstr>COmplex Data EXplorer</vt:lpstr>
      <vt:lpstr>COmplex Data EXplorer</vt:lpstr>
      <vt:lpstr>Cross-Industry Standard Process for Data Mining</vt:lpstr>
      <vt:lpstr>What’s the Goal?</vt:lpstr>
      <vt:lpstr>Data In and Out</vt:lpstr>
      <vt:lpstr>Data Dimensional Structure</vt:lpstr>
      <vt:lpstr>Initial Data Scan: “Is This Right?”</vt:lpstr>
      <vt:lpstr>Column Correlation</vt:lpstr>
      <vt:lpstr>Data Clustering</vt:lpstr>
      <vt:lpstr>Dimensionality Reduction</vt:lpstr>
      <vt:lpstr>Linking and Brushing</vt:lpstr>
      <vt:lpstr>Anomaly Discovery</vt:lpstr>
      <vt:lpstr>“Things Like This”</vt:lpstr>
      <vt:lpstr>Global Interface Design</vt:lpstr>
      <vt:lpstr>Power User Mode</vt:lpstr>
      <vt:lpstr>Summary: ML-Powered Tools</vt:lpstr>
      <vt:lpstr>Interface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Detailed Use Case for Dev Guidance</vt:lpstr>
      <vt:lpstr>OCO-2 Exploration Finding the Problem Soundings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Seek Clusters 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MLIA Seed Ideas for 8x Retreat</dc:title>
  <dc:creator>Microsoft Office User</dc:creator>
  <cp:lastModifiedBy>Lukas Mandrake</cp:lastModifiedBy>
  <cp:revision>277</cp:revision>
  <cp:lastPrinted>2016-11-03T15:49:43Z</cp:lastPrinted>
  <dcterms:created xsi:type="dcterms:W3CDTF">2016-11-02T00:21:04Z</dcterms:created>
  <dcterms:modified xsi:type="dcterms:W3CDTF">2017-10-20T17:09:51Z</dcterms:modified>
</cp:coreProperties>
</file>